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885" y="4652963"/>
            <a:ext cx="10104967" cy="100965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885" y="5662614"/>
            <a:ext cx="10071100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8D60-21F2-473E-972E-B6B601C11B81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586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5F60-8BB1-4BC9-9263-6597B83F5FD8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260350"/>
            <a:ext cx="2880783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434" y="260350"/>
            <a:ext cx="8439151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0C81-807E-49A2-9610-ECCA4ADB2703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1060-3A58-40D5-BBBB-E42E82C82579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C5466-80E9-4D29-AF15-53F2B8903023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706564"/>
            <a:ext cx="5659967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06564"/>
            <a:ext cx="5659967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9A35-410D-4FB0-8CF9-1072B9EA1F04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1853-3D49-4A5B-8456-269F7837BC31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9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0722-3DE8-4091-B2E6-E1359DAE126B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77B8-A24D-48BF-856D-B9A1964A4813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F7C6-23D1-43AB-87D6-A2D89FED2C73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0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4F02-11D6-4593-A14E-8F23203EC6DE}" type="slidenum">
              <a:rPr lang="en-US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260351"/>
            <a:ext cx="1152313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706564"/>
            <a:ext cx="1152313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CF333-A3CB-4BBF-94FD-20110E9AFCC0}" type="slidenum">
              <a:rPr lang="en-US" altLang="en-US">
                <a:solidFill>
                  <a:srgbClr val="00006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6.2 Early Phases of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89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The Americans Gain Allies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Other European nations also helped the American because of their hate for Britain.</a:t>
            </a:r>
          </a:p>
          <a:p>
            <a:pPr eaLnBrk="1" hangingPunct="1"/>
            <a:r>
              <a:rPr lang="en-US" altLang="en-US" sz="2400"/>
              <a:t>Spain declared war on Britain in 1779.  </a:t>
            </a:r>
            <a:r>
              <a:rPr lang="en-US" altLang="en-US" sz="2400">
                <a:solidFill>
                  <a:schemeClr val="accent1"/>
                </a:solidFill>
              </a:rPr>
              <a:t>Spain captured British forts at Mobile in 1780 and Pensacola in 1781.</a:t>
            </a:r>
          </a:p>
        </p:txBody>
      </p:sp>
      <p:pic>
        <p:nvPicPr>
          <p:cNvPr id="34820" name="Picture 5" descr="M05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4" y="3417888"/>
            <a:ext cx="4719637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250px-Spanish_troops_at_Pensa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962400"/>
            <a:ext cx="27416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Valley Forge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1"/>
                </a:solidFill>
              </a:rPr>
              <a:t>In the winter of 1778, George Washington endured a winter of suffering at Valley Forge, Pennsylvania. </a:t>
            </a:r>
          </a:p>
        </p:txBody>
      </p:sp>
      <p:pic>
        <p:nvPicPr>
          <p:cNvPr id="35844" name="Picture 5" descr="http://images.fineartamerica.com/images-medium-large/washington-valley-forge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1"/>
            <a:ext cx="76962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Valley Forge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At Valley Forge Washington’s men had </a:t>
            </a:r>
            <a:r>
              <a:rPr lang="en-US" dirty="0" smtClean="0">
                <a:solidFill>
                  <a:schemeClr val="accent1"/>
                </a:solidFill>
              </a:rPr>
              <a:t>lack of food, clothing and shelter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Many men in the Continental Army deserted (left without permission) due to the hardships.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1"/>
                </a:solidFill>
              </a:rPr>
              <a:t>2,000 men died </a:t>
            </a:r>
            <a:r>
              <a:rPr lang="en-US" dirty="0" smtClean="0"/>
              <a:t>mainly </a:t>
            </a:r>
            <a:r>
              <a:rPr lang="en-US" dirty="0" smtClean="0">
                <a:solidFill>
                  <a:schemeClr val="accent1"/>
                </a:solidFill>
              </a:rPr>
              <a:t>of starvation </a:t>
            </a:r>
            <a:r>
              <a:rPr lang="en-US" dirty="0" smtClean="0"/>
              <a:t>and cold.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Despite the tragedy, the Continental Army survived the winter.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Valley Forge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While at Valley Forge, </a:t>
            </a:r>
            <a:r>
              <a:rPr lang="en-US" altLang="en-US" smtClean="0">
                <a:solidFill>
                  <a:schemeClr val="accent1"/>
                </a:solidFill>
              </a:rPr>
              <a:t>a German ally named Baron von Stueben helped train the undisciplined American troops.</a:t>
            </a:r>
          </a:p>
          <a:p>
            <a:pPr eaLnBrk="1" hangingPunct="1"/>
            <a:r>
              <a:rPr lang="en-US" altLang="en-US" smtClean="0"/>
              <a:t>He taught American soldiers marching techniques, proper use of firearms and how to utilize bayonets in battle.</a:t>
            </a:r>
          </a:p>
          <a:p>
            <a:pPr eaLnBrk="1" hangingPunct="1"/>
            <a:r>
              <a:rPr lang="en-US" altLang="en-US" smtClean="0"/>
              <a:t>Despite the suffering, the Continental Army was a well trained fighting force following Valley Forge.</a:t>
            </a:r>
          </a:p>
        </p:txBody>
      </p:sp>
    </p:spTree>
    <p:extLst>
      <p:ext uri="{BB962C8B-B14F-4D97-AF65-F5344CB8AC3E}">
        <p14:creationId xmlns:p14="http://schemas.microsoft.com/office/powerpoint/2010/main" val="24699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Marquis de Lafayette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u="sng"/>
              <a:t>French</a:t>
            </a:r>
            <a:r>
              <a:rPr lang="en-US" altLang="en-US" smtClean="0"/>
              <a:t> son of an aristocrat</a:t>
            </a:r>
          </a:p>
          <a:p>
            <a:r>
              <a:rPr lang="en-US" altLang="en-US" smtClean="0"/>
              <a:t>Comes to Valley Forge in 1775 at 18 years old</a:t>
            </a:r>
          </a:p>
          <a:p>
            <a:pPr lvl="1"/>
            <a:r>
              <a:rPr lang="en-US" altLang="en-US" smtClean="0"/>
              <a:t>"My heart was enlisted and I thought only of joining the colors.“</a:t>
            </a:r>
          </a:p>
          <a:p>
            <a:r>
              <a:rPr lang="en-US" altLang="en-US" smtClean="0"/>
              <a:t>Becomes Washington’s most trusted commander</a:t>
            </a:r>
          </a:p>
          <a:p>
            <a:pPr lvl="1"/>
            <a:r>
              <a:rPr lang="en-US" altLang="en-US" smtClean="0"/>
              <a:t>Wins victories at Barren Hill, Monmouth, Rhode Island, and Yorktown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8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Women in the War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Women contributed greatly to the war effort.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Many women held down the home front by taking care of the house and children.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Some followed their husbands to battle.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Many provided entertainment by dancing, singing and keeping the spirits of soldiers up.</a:t>
            </a:r>
          </a:p>
        </p:txBody>
      </p:sp>
    </p:spTree>
    <p:extLst>
      <p:ext uri="{BB962C8B-B14F-4D97-AF65-F5344CB8AC3E}">
        <p14:creationId xmlns:p14="http://schemas.microsoft.com/office/powerpoint/2010/main" val="18913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Women in the War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Right: </a:t>
            </a:r>
            <a:r>
              <a:rPr lang="en-US" altLang="en-US" smtClean="0">
                <a:solidFill>
                  <a:schemeClr val="accent1"/>
                </a:solidFill>
              </a:rPr>
              <a:t>Deborah Sampson disguised as a man in battle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Below: The famous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“</a:t>
            </a:r>
            <a:r>
              <a:rPr lang="en-US" altLang="en-US" smtClean="0">
                <a:solidFill>
                  <a:schemeClr val="accent1"/>
                </a:solidFill>
              </a:rPr>
              <a:t>Molly Pitcher</a:t>
            </a:r>
            <a:r>
              <a:rPr lang="en-US" altLang="en-US" smtClean="0"/>
              <a:t>.”</a:t>
            </a:r>
          </a:p>
        </p:txBody>
      </p:sp>
      <p:pic>
        <p:nvPicPr>
          <p:cNvPr id="44036" name="Picture 5" descr="d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98689"/>
            <a:ext cx="33528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 descr="Molly-Pit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1"/>
            <a:ext cx="4572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Raising an Army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1338" y="1658939"/>
            <a:ext cx="8642350" cy="4962525"/>
          </a:xfrm>
        </p:spPr>
        <p:txBody>
          <a:bodyPr/>
          <a:lstStyle/>
          <a:p>
            <a:pPr eaLnBrk="1" hangingPunct="1"/>
            <a:r>
              <a:rPr lang="en-US" altLang="en-US" sz="2800"/>
              <a:t>The Continental Congress established the Continental Army, but relied on the states to recruit soldiers.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124201"/>
            <a:ext cx="83693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CHOOSING SIDES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1" y="1592263"/>
            <a:ext cx="5567363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African Americans fought on both sides of the war.</a:t>
            </a:r>
          </a:p>
          <a:p>
            <a:pPr lvl="1" eaLnBrk="1" hangingPunct="1">
              <a:defRPr/>
            </a:pPr>
            <a:r>
              <a:rPr lang="en-US" altLang="en-US" dirty="0" smtClean="0"/>
              <a:t>PATRIOTS- Many fought because they </a:t>
            </a:r>
            <a:r>
              <a:rPr lang="en-US" altLang="en-US" dirty="0" smtClean="0">
                <a:solidFill>
                  <a:schemeClr val="accent1"/>
                </a:solidFill>
              </a:rPr>
              <a:t>needed the money</a:t>
            </a:r>
            <a:r>
              <a:rPr lang="en-US" altLang="en-US" dirty="0" smtClean="0"/>
              <a:t>. Some fought for the cause: freedom.</a:t>
            </a:r>
          </a:p>
          <a:p>
            <a:pPr lvl="1" eaLnBrk="1" hangingPunct="1">
              <a:defRPr/>
            </a:pPr>
            <a:r>
              <a:rPr lang="en-US" altLang="en-US" dirty="0" smtClean="0"/>
              <a:t>LOYALISTS- England </a:t>
            </a:r>
            <a:r>
              <a:rPr lang="en-US" altLang="en-US" dirty="0" smtClean="0">
                <a:solidFill>
                  <a:schemeClr val="accent1"/>
                </a:solidFill>
              </a:rPr>
              <a:t>guaranteed freedom </a:t>
            </a:r>
            <a:r>
              <a:rPr lang="en-US" altLang="en-US" dirty="0" smtClean="0"/>
              <a:t>from slavery after the war.</a:t>
            </a:r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</p:txBody>
      </p:sp>
      <p:pic>
        <p:nvPicPr>
          <p:cNvPr id="26628" name="Picture 5" descr="http://blackartblog.blackartdepot.com/wp-content/gallery/mauricebarboza/liberty-first-bobb-van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2263"/>
            <a:ext cx="35814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Early Major Battles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1"/>
                </a:solidFill>
              </a:rPr>
              <a:t>The Early years of the war took place in the North.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1"/>
            <a:ext cx="55626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British Victories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74826" y="1706564"/>
            <a:ext cx="4244975" cy="4962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solidFill>
                  <a:srgbClr val="FF1515"/>
                </a:solidFill>
              </a:rPr>
              <a:t>New York City </a:t>
            </a:r>
            <a:r>
              <a:rPr lang="en-US" altLang="en-US" smtClean="0">
                <a:solidFill>
                  <a:srgbClr val="000066"/>
                </a:solidFill>
              </a:rPr>
              <a:t>was captured on September 13, 1776.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solidFill>
                <a:srgbClr val="FF1515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solidFill>
                <a:srgbClr val="FF151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solidFill>
                  <a:srgbClr val="FF1515"/>
                </a:solidFill>
              </a:rPr>
              <a:t>Philadelphia </a:t>
            </a:r>
            <a:r>
              <a:rPr lang="en-US" altLang="en-US" smtClean="0">
                <a:solidFill>
                  <a:srgbClr val="000066"/>
                </a:solidFill>
              </a:rPr>
              <a:t>was captured on September 26, 1777.</a:t>
            </a:r>
          </a:p>
          <a:p>
            <a:endParaRPr lang="en-US" altLang="en-US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693739"/>
            <a:ext cx="43275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98838"/>
            <a:ext cx="5176838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9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Patriot Victories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706564"/>
            <a:ext cx="4930775" cy="496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FF1515"/>
                </a:solidFill>
              </a:rPr>
              <a:t>New Jersey </a:t>
            </a:r>
            <a:r>
              <a:rPr lang="en-US" altLang="en-US" sz="2800" dirty="0">
                <a:solidFill>
                  <a:srgbClr val="000066"/>
                </a:solidFill>
              </a:rPr>
              <a:t>(Trenton and Princeton)-December 26, 1776.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solidFill>
                <a:srgbClr val="FF1515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solidFill>
                <a:srgbClr val="FF1515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solidFill>
                <a:srgbClr val="FF1515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FF1515"/>
                </a:solidFill>
              </a:rPr>
              <a:t>Saratoga (New York)- </a:t>
            </a:r>
            <a:r>
              <a:rPr lang="en-US" altLang="en-US" sz="2800" dirty="0">
                <a:solidFill>
                  <a:srgbClr val="000066"/>
                </a:solidFill>
              </a:rPr>
              <a:t>October 7, 1777 led </a:t>
            </a:r>
            <a:r>
              <a:rPr lang="en-US" altLang="en-US" sz="2800" dirty="0">
                <a:solidFill>
                  <a:srgbClr val="FF1515"/>
                </a:solidFill>
              </a:rPr>
              <a:t>by</a:t>
            </a:r>
            <a:r>
              <a:rPr lang="en-US" altLang="en-US" sz="2800" dirty="0">
                <a:solidFill>
                  <a:srgbClr val="000066"/>
                </a:solidFill>
              </a:rPr>
              <a:t> Ethan Allen and </a:t>
            </a:r>
            <a:r>
              <a:rPr lang="en-US" altLang="en-US" sz="2800" dirty="0">
                <a:solidFill>
                  <a:srgbClr val="FF1515"/>
                </a:solidFill>
              </a:rPr>
              <a:t>the Green Mountain Boys</a:t>
            </a:r>
            <a:r>
              <a:rPr lang="en-US" altLang="en-US" sz="2800" dirty="0">
                <a:solidFill>
                  <a:srgbClr val="000066"/>
                </a:solidFill>
              </a:rPr>
              <a:t>.     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619500"/>
            <a:ext cx="4267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912813"/>
            <a:ext cx="4419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2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Battle of Saratoga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The Battle of Saratoga proved that colonial militia could defeat trained British soldiers.</a:t>
            </a:r>
          </a:p>
          <a:p>
            <a:pPr lvl="1" eaLnBrk="1" hangingPunct="1"/>
            <a:r>
              <a:rPr lang="en-US" altLang="en-US" sz="1800" dirty="0">
                <a:solidFill>
                  <a:schemeClr val="accent1"/>
                </a:solidFill>
              </a:rPr>
              <a:t>The Battle of Saratoga is remembered as the turning point in the war</a:t>
            </a:r>
          </a:p>
          <a:p>
            <a:pPr lvl="1" eaLnBrk="1" hangingPunct="1"/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0724" name="Picture 7" descr="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4770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Benjamin Franklin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1"/>
            <a:ext cx="8642350" cy="4962525"/>
          </a:xfrm>
        </p:spPr>
        <p:txBody>
          <a:bodyPr/>
          <a:lstStyle/>
          <a:p>
            <a:r>
              <a:rPr lang="en-US" altLang="en-US" smtClean="0"/>
              <a:t>Benjamin Franklin was key for the Americans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He acted as a </a:t>
            </a:r>
            <a:r>
              <a:rPr lang="en-US" altLang="en-US" u="sng" smtClean="0">
                <a:solidFill>
                  <a:schemeClr val="accent1"/>
                </a:solidFill>
              </a:rPr>
              <a:t>diplomat</a:t>
            </a:r>
            <a:r>
              <a:rPr lang="en-US" altLang="en-US" smtClean="0">
                <a:solidFill>
                  <a:schemeClr val="accent1"/>
                </a:solidFill>
              </a:rPr>
              <a:t>:</a:t>
            </a:r>
          </a:p>
          <a:p>
            <a:pPr lvl="2"/>
            <a:r>
              <a:rPr lang="en-US" altLang="en-US" smtClean="0">
                <a:solidFill>
                  <a:schemeClr val="accent1"/>
                </a:solidFill>
              </a:rPr>
              <a:t>representative who works with foreign countries</a:t>
            </a:r>
          </a:p>
          <a:p>
            <a:r>
              <a:rPr lang="en-US" altLang="en-US" smtClean="0"/>
              <a:t>He was able to convince France to side with the Patriots.</a:t>
            </a:r>
          </a:p>
        </p:txBody>
      </p:sp>
      <p:pic>
        <p:nvPicPr>
          <p:cNvPr id="31748" name="Picture 2" descr="http://thefinancialbrand.com/wp-content/uploads/2013/05/100_bill_front-565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572001"/>
            <a:ext cx="53816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4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</a:rPr>
              <a:t>The Most Important Ally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France:</a:t>
            </a:r>
            <a:r>
              <a:rPr lang="en-US" altLang="en-US" sz="2800"/>
              <a:t> In 1778 France declares war on Britain and sent money, equipment and troops to aid the American Patriots.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33796" name="Picture 5" descr="benjamin-frank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171825"/>
            <a:ext cx="5105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frank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194051"/>
            <a:ext cx="3124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Verdana</vt:lpstr>
      <vt:lpstr>Competition</vt:lpstr>
      <vt:lpstr>6.2 Early Phases of the War</vt:lpstr>
      <vt:lpstr>Raising an Army</vt:lpstr>
      <vt:lpstr>CHOOSING SIDES</vt:lpstr>
      <vt:lpstr>Early Major Battles </vt:lpstr>
      <vt:lpstr>British Victories</vt:lpstr>
      <vt:lpstr>Patriot Victories</vt:lpstr>
      <vt:lpstr>Battle of Saratoga</vt:lpstr>
      <vt:lpstr>Benjamin Franklin</vt:lpstr>
      <vt:lpstr>The Most Important Ally</vt:lpstr>
      <vt:lpstr>The Americans Gain Allies</vt:lpstr>
      <vt:lpstr>Valley Forge</vt:lpstr>
      <vt:lpstr>Valley Forge</vt:lpstr>
      <vt:lpstr>Valley Forge</vt:lpstr>
      <vt:lpstr>Marquis de Lafayette</vt:lpstr>
      <vt:lpstr>Women in the War</vt:lpstr>
      <vt:lpstr>Women in the War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 Early Phases of the War</dc:title>
  <dc:creator>Lawson, Brandon N.</dc:creator>
  <cp:lastModifiedBy>Lawson, Brandon N.</cp:lastModifiedBy>
  <cp:revision>3</cp:revision>
  <dcterms:created xsi:type="dcterms:W3CDTF">2015-10-29T19:43:00Z</dcterms:created>
  <dcterms:modified xsi:type="dcterms:W3CDTF">2015-11-10T13:38:24Z</dcterms:modified>
</cp:coreProperties>
</file>