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05" r:id="rId2"/>
  </p:sldMasterIdLst>
  <p:handoutMasterIdLst>
    <p:handoutMasterId r:id="rId21"/>
  </p:handoutMasterIdLst>
  <p:sldIdLst>
    <p:sldId id="256" r:id="rId3"/>
    <p:sldId id="258" r:id="rId4"/>
    <p:sldId id="272" r:id="rId5"/>
    <p:sldId id="259" r:id="rId6"/>
    <p:sldId id="273" r:id="rId7"/>
    <p:sldId id="260" r:id="rId8"/>
    <p:sldId id="261" r:id="rId9"/>
    <p:sldId id="263" r:id="rId10"/>
    <p:sldId id="265" r:id="rId11"/>
    <p:sldId id="264" r:id="rId12"/>
    <p:sldId id="270" r:id="rId13"/>
    <p:sldId id="275" r:id="rId14"/>
    <p:sldId id="274" r:id="rId15"/>
    <p:sldId id="267" r:id="rId16"/>
    <p:sldId id="271" r:id="rId17"/>
    <p:sldId id="268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9" autoAdjust="0"/>
  </p:normalViewPr>
  <p:slideViewPr>
    <p:cSldViewPr>
      <p:cViewPr varScale="1">
        <p:scale>
          <a:sx n="56" d="100"/>
          <a:sy n="56" d="100"/>
        </p:scale>
        <p:origin x="58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76029-60BA-4AE1-8CB5-64690344DB2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4BA41-E284-4838-A5B4-8B3E2043524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COULD NOT TAX</a:t>
          </a:r>
          <a:endParaRPr lang="en-US" b="1" dirty="0">
            <a:solidFill>
              <a:schemeClr val="tx1"/>
            </a:solidFill>
          </a:endParaRPr>
        </a:p>
      </dgm:t>
    </dgm:pt>
    <dgm:pt modelId="{C81A33B6-C554-4988-9BAD-79A411A25A19}" type="parTrans" cxnId="{9BEC7E8E-8785-4372-83E6-0F3CE2F8DFD9}">
      <dgm:prSet/>
      <dgm:spPr/>
      <dgm:t>
        <a:bodyPr/>
        <a:lstStyle/>
        <a:p>
          <a:endParaRPr lang="en-US"/>
        </a:p>
      </dgm:t>
    </dgm:pt>
    <dgm:pt modelId="{4D0FEC73-668F-4CDE-ACC6-32EA61EA321E}" type="sibTrans" cxnId="{9BEC7E8E-8785-4372-83E6-0F3CE2F8DFD9}">
      <dgm:prSet/>
      <dgm:spPr/>
      <dgm:t>
        <a:bodyPr/>
        <a:lstStyle/>
        <a:p>
          <a:endParaRPr lang="en-US"/>
        </a:p>
      </dgm:t>
    </dgm:pt>
    <dgm:pt modelId="{150415C2-0732-4E23-8BA7-0F2B6DF927C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COULD NOT RAISE AN ARMY</a:t>
          </a:r>
          <a:endParaRPr lang="en-US" b="1" dirty="0">
            <a:solidFill>
              <a:schemeClr val="tx1"/>
            </a:solidFill>
          </a:endParaRPr>
        </a:p>
      </dgm:t>
    </dgm:pt>
    <dgm:pt modelId="{B234E815-CA30-4140-BE56-ACC5A52B7914}" type="parTrans" cxnId="{27263767-BB65-43A2-9484-DA6D8CFF1399}">
      <dgm:prSet/>
      <dgm:spPr/>
      <dgm:t>
        <a:bodyPr/>
        <a:lstStyle/>
        <a:p>
          <a:endParaRPr lang="en-US"/>
        </a:p>
      </dgm:t>
    </dgm:pt>
    <dgm:pt modelId="{A52B7365-7E7C-41BD-903C-6FA30D775946}" type="sibTrans" cxnId="{27263767-BB65-43A2-9484-DA6D8CFF1399}">
      <dgm:prSet/>
      <dgm:spPr/>
      <dgm:t>
        <a:bodyPr/>
        <a:lstStyle/>
        <a:p>
          <a:endParaRPr lang="en-US"/>
        </a:p>
      </dgm:t>
    </dgm:pt>
    <dgm:pt modelId="{E1B54830-8392-4BCC-B6B6-BBFDACC119E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COULD NOT ENFORCE LAWS</a:t>
          </a:r>
          <a:endParaRPr lang="en-US" b="1" dirty="0">
            <a:solidFill>
              <a:schemeClr val="tx1"/>
            </a:solidFill>
          </a:endParaRPr>
        </a:p>
      </dgm:t>
    </dgm:pt>
    <dgm:pt modelId="{BFFFF206-9A24-4357-ADA6-7A14DD4538F2}" type="parTrans" cxnId="{0BEB234C-04BA-4904-B370-272D41EA947C}">
      <dgm:prSet/>
      <dgm:spPr/>
      <dgm:t>
        <a:bodyPr/>
        <a:lstStyle/>
        <a:p>
          <a:endParaRPr lang="en-US"/>
        </a:p>
      </dgm:t>
    </dgm:pt>
    <dgm:pt modelId="{A937A2D6-FA84-4DCB-B2F3-F11F106C05A3}" type="sibTrans" cxnId="{0BEB234C-04BA-4904-B370-272D41EA947C}">
      <dgm:prSet/>
      <dgm:spPr/>
      <dgm:t>
        <a:bodyPr/>
        <a:lstStyle/>
        <a:p>
          <a:endParaRPr lang="en-US"/>
        </a:p>
      </dgm:t>
    </dgm:pt>
    <dgm:pt modelId="{9F92A53E-64B7-421F-9892-088A6E00900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COULD NOT REACH A CONSENSUS</a:t>
          </a:r>
          <a:endParaRPr lang="en-US" b="1" dirty="0">
            <a:solidFill>
              <a:schemeClr val="tx1"/>
            </a:solidFill>
          </a:endParaRPr>
        </a:p>
      </dgm:t>
    </dgm:pt>
    <dgm:pt modelId="{80142A63-C15D-4A4D-AC6B-28FF403092BB}" type="parTrans" cxnId="{3E75E90A-8A01-4B5E-8401-33C141945646}">
      <dgm:prSet/>
      <dgm:spPr/>
      <dgm:t>
        <a:bodyPr/>
        <a:lstStyle/>
        <a:p>
          <a:endParaRPr lang="en-US"/>
        </a:p>
      </dgm:t>
    </dgm:pt>
    <dgm:pt modelId="{432948F7-A389-4F02-9CEC-7B2C37D789CB}" type="sibTrans" cxnId="{3E75E90A-8A01-4B5E-8401-33C141945646}">
      <dgm:prSet/>
      <dgm:spPr/>
      <dgm:t>
        <a:bodyPr/>
        <a:lstStyle/>
        <a:p>
          <a:endParaRPr lang="en-US"/>
        </a:p>
      </dgm:t>
    </dgm:pt>
    <dgm:pt modelId="{12E24153-D73B-42C6-B1AE-0F63C1A2D2D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 CHIEF EXECUTIVE</a:t>
          </a:r>
          <a:endParaRPr lang="en-US" b="1" dirty="0">
            <a:solidFill>
              <a:schemeClr val="tx1"/>
            </a:solidFill>
          </a:endParaRPr>
        </a:p>
      </dgm:t>
    </dgm:pt>
    <dgm:pt modelId="{64296C08-4D62-49C8-A7A9-A2200912A4CF}" type="parTrans" cxnId="{24E4C241-695E-45EB-B8B7-00CCBAC295F5}">
      <dgm:prSet/>
      <dgm:spPr/>
      <dgm:t>
        <a:bodyPr/>
        <a:lstStyle/>
        <a:p>
          <a:endParaRPr lang="en-US"/>
        </a:p>
      </dgm:t>
    </dgm:pt>
    <dgm:pt modelId="{D906FF66-D7D6-4AB5-AF99-BBE8C1D225FE}" type="sibTrans" cxnId="{24E4C241-695E-45EB-B8B7-00CCBAC295F5}">
      <dgm:prSet/>
      <dgm:spPr/>
      <dgm:t>
        <a:bodyPr/>
        <a:lstStyle/>
        <a:p>
          <a:endParaRPr lang="en-US"/>
        </a:p>
      </dgm:t>
    </dgm:pt>
    <dgm:pt modelId="{5581A786-C25F-4C2C-9E2F-D5811812302D}" type="pres">
      <dgm:prSet presAssocID="{91776029-60BA-4AE1-8CB5-64690344DB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14A10-56A8-4B84-89FB-7112213E66CE}" type="pres">
      <dgm:prSet presAssocID="{EBB4BA41-E284-4838-A5B4-8B3E204352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7B598-1B4F-463A-B84F-90F2C07D26D0}" type="pres">
      <dgm:prSet presAssocID="{EBB4BA41-E284-4838-A5B4-8B3E20435243}" presName="spNode" presStyleCnt="0"/>
      <dgm:spPr/>
    </dgm:pt>
    <dgm:pt modelId="{965692F3-B97B-4ED0-B8D0-60ECBB892BA0}" type="pres">
      <dgm:prSet presAssocID="{4D0FEC73-668F-4CDE-ACC6-32EA61EA321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2E2FF4-7C30-4D11-9F8C-4CC64FEC371E}" type="pres">
      <dgm:prSet presAssocID="{150415C2-0732-4E23-8BA7-0F2B6DF927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BF61B-15DF-4A1F-B07E-E53EEB497117}" type="pres">
      <dgm:prSet presAssocID="{150415C2-0732-4E23-8BA7-0F2B6DF927C4}" presName="spNode" presStyleCnt="0"/>
      <dgm:spPr/>
    </dgm:pt>
    <dgm:pt modelId="{7C28063A-35BC-4369-AEE5-C7450AF9A4D6}" type="pres">
      <dgm:prSet presAssocID="{A52B7365-7E7C-41BD-903C-6FA30D77594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75348F-D174-4A48-B957-530F4ADC747B}" type="pres">
      <dgm:prSet presAssocID="{E1B54830-8392-4BCC-B6B6-BBFDACC119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28C42-0E0E-4392-9B28-541438BB993C}" type="pres">
      <dgm:prSet presAssocID="{E1B54830-8392-4BCC-B6B6-BBFDACC119E6}" presName="spNode" presStyleCnt="0"/>
      <dgm:spPr/>
    </dgm:pt>
    <dgm:pt modelId="{4D794317-CC4C-41F7-B137-B8E397BABB37}" type="pres">
      <dgm:prSet presAssocID="{A937A2D6-FA84-4DCB-B2F3-F11F106C05A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815D3D7-2167-4788-BF96-4203B0E9041F}" type="pres">
      <dgm:prSet presAssocID="{9F92A53E-64B7-421F-9892-088A6E0090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0C998-E950-474D-AD06-BAD6153D2732}" type="pres">
      <dgm:prSet presAssocID="{9F92A53E-64B7-421F-9892-088A6E009006}" presName="spNode" presStyleCnt="0"/>
      <dgm:spPr/>
    </dgm:pt>
    <dgm:pt modelId="{CF5DFA66-7381-47D9-8802-53FC4BBCFA62}" type="pres">
      <dgm:prSet presAssocID="{432948F7-A389-4F02-9CEC-7B2C37D789C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605931F-6C36-4EB1-B0D8-4B12F1E351AC}" type="pres">
      <dgm:prSet presAssocID="{12E24153-D73B-42C6-B1AE-0F63C1A2D2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FEFE4-BBA4-4CF3-9B9A-AD214FBDFCFC}" type="pres">
      <dgm:prSet presAssocID="{12E24153-D73B-42C6-B1AE-0F63C1A2D2D4}" presName="spNode" presStyleCnt="0"/>
      <dgm:spPr/>
    </dgm:pt>
    <dgm:pt modelId="{F977682F-6C9B-40C5-B7CB-FE08784418F1}" type="pres">
      <dgm:prSet presAssocID="{D906FF66-D7D6-4AB5-AF99-BBE8C1D225F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4E4C241-695E-45EB-B8B7-00CCBAC295F5}" srcId="{91776029-60BA-4AE1-8CB5-64690344DB22}" destId="{12E24153-D73B-42C6-B1AE-0F63C1A2D2D4}" srcOrd="4" destOrd="0" parTransId="{64296C08-4D62-49C8-A7A9-A2200912A4CF}" sibTransId="{D906FF66-D7D6-4AB5-AF99-BBE8C1D225FE}"/>
    <dgm:cxn modelId="{47F2D978-72D6-4B9F-B2C7-1D31E081AE32}" type="presOf" srcId="{4D0FEC73-668F-4CDE-ACC6-32EA61EA321E}" destId="{965692F3-B97B-4ED0-B8D0-60ECBB892BA0}" srcOrd="0" destOrd="0" presId="urn:microsoft.com/office/officeart/2005/8/layout/cycle6"/>
    <dgm:cxn modelId="{2035E6F7-8AD0-417A-96E7-CD8802DADEFE}" type="presOf" srcId="{D906FF66-D7D6-4AB5-AF99-BBE8C1D225FE}" destId="{F977682F-6C9B-40C5-B7CB-FE08784418F1}" srcOrd="0" destOrd="0" presId="urn:microsoft.com/office/officeart/2005/8/layout/cycle6"/>
    <dgm:cxn modelId="{2F462AE2-4354-4BC9-B5BA-09A99E539374}" type="presOf" srcId="{EBB4BA41-E284-4838-A5B4-8B3E20435243}" destId="{C8714A10-56A8-4B84-89FB-7112213E66CE}" srcOrd="0" destOrd="0" presId="urn:microsoft.com/office/officeart/2005/8/layout/cycle6"/>
    <dgm:cxn modelId="{6AEAE9A7-82DB-49EA-9310-A137772496FA}" type="presOf" srcId="{432948F7-A389-4F02-9CEC-7B2C37D789CB}" destId="{CF5DFA66-7381-47D9-8802-53FC4BBCFA62}" srcOrd="0" destOrd="0" presId="urn:microsoft.com/office/officeart/2005/8/layout/cycle6"/>
    <dgm:cxn modelId="{27263767-BB65-43A2-9484-DA6D8CFF1399}" srcId="{91776029-60BA-4AE1-8CB5-64690344DB22}" destId="{150415C2-0732-4E23-8BA7-0F2B6DF927C4}" srcOrd="1" destOrd="0" parTransId="{B234E815-CA30-4140-BE56-ACC5A52B7914}" sibTransId="{A52B7365-7E7C-41BD-903C-6FA30D775946}"/>
    <dgm:cxn modelId="{89632BC6-85EC-44B2-A494-819F3E2B6252}" type="presOf" srcId="{A52B7365-7E7C-41BD-903C-6FA30D775946}" destId="{7C28063A-35BC-4369-AEE5-C7450AF9A4D6}" srcOrd="0" destOrd="0" presId="urn:microsoft.com/office/officeart/2005/8/layout/cycle6"/>
    <dgm:cxn modelId="{FF0AE8FB-A706-440C-9807-5316C78FC548}" type="presOf" srcId="{150415C2-0732-4E23-8BA7-0F2B6DF927C4}" destId="{032E2FF4-7C30-4D11-9F8C-4CC64FEC371E}" srcOrd="0" destOrd="0" presId="urn:microsoft.com/office/officeart/2005/8/layout/cycle6"/>
    <dgm:cxn modelId="{9BEC7E8E-8785-4372-83E6-0F3CE2F8DFD9}" srcId="{91776029-60BA-4AE1-8CB5-64690344DB22}" destId="{EBB4BA41-E284-4838-A5B4-8B3E20435243}" srcOrd="0" destOrd="0" parTransId="{C81A33B6-C554-4988-9BAD-79A411A25A19}" sibTransId="{4D0FEC73-668F-4CDE-ACC6-32EA61EA321E}"/>
    <dgm:cxn modelId="{F63BD82B-1519-4933-98EA-B97DD382298B}" type="presOf" srcId="{91776029-60BA-4AE1-8CB5-64690344DB22}" destId="{5581A786-C25F-4C2C-9E2F-D5811812302D}" srcOrd="0" destOrd="0" presId="urn:microsoft.com/office/officeart/2005/8/layout/cycle6"/>
    <dgm:cxn modelId="{BE4B1835-6D3A-416C-9A7F-4368D782A3C4}" type="presOf" srcId="{9F92A53E-64B7-421F-9892-088A6E009006}" destId="{8815D3D7-2167-4788-BF96-4203B0E9041F}" srcOrd="0" destOrd="0" presId="urn:microsoft.com/office/officeart/2005/8/layout/cycle6"/>
    <dgm:cxn modelId="{3E75E90A-8A01-4B5E-8401-33C141945646}" srcId="{91776029-60BA-4AE1-8CB5-64690344DB22}" destId="{9F92A53E-64B7-421F-9892-088A6E009006}" srcOrd="3" destOrd="0" parTransId="{80142A63-C15D-4A4D-AC6B-28FF403092BB}" sibTransId="{432948F7-A389-4F02-9CEC-7B2C37D789CB}"/>
    <dgm:cxn modelId="{A703BA0A-CEBB-4AE2-A908-11CD868508E2}" type="presOf" srcId="{12E24153-D73B-42C6-B1AE-0F63C1A2D2D4}" destId="{E605931F-6C36-4EB1-B0D8-4B12F1E351AC}" srcOrd="0" destOrd="0" presId="urn:microsoft.com/office/officeart/2005/8/layout/cycle6"/>
    <dgm:cxn modelId="{12E4D045-2B30-42BF-85B8-4AC48074D129}" type="presOf" srcId="{A937A2D6-FA84-4DCB-B2F3-F11F106C05A3}" destId="{4D794317-CC4C-41F7-B137-B8E397BABB37}" srcOrd="0" destOrd="0" presId="urn:microsoft.com/office/officeart/2005/8/layout/cycle6"/>
    <dgm:cxn modelId="{A27462A2-BE95-4511-8CA4-F0E1C1CD8DF1}" type="presOf" srcId="{E1B54830-8392-4BCC-B6B6-BBFDACC119E6}" destId="{9175348F-D174-4A48-B957-530F4ADC747B}" srcOrd="0" destOrd="0" presId="urn:microsoft.com/office/officeart/2005/8/layout/cycle6"/>
    <dgm:cxn modelId="{0BEB234C-04BA-4904-B370-272D41EA947C}" srcId="{91776029-60BA-4AE1-8CB5-64690344DB22}" destId="{E1B54830-8392-4BCC-B6B6-BBFDACC119E6}" srcOrd="2" destOrd="0" parTransId="{BFFFF206-9A24-4357-ADA6-7A14DD4538F2}" sibTransId="{A937A2D6-FA84-4DCB-B2F3-F11F106C05A3}"/>
    <dgm:cxn modelId="{72702022-F0EC-4154-8D1D-4561BAEF5FB1}" type="presParOf" srcId="{5581A786-C25F-4C2C-9E2F-D5811812302D}" destId="{C8714A10-56A8-4B84-89FB-7112213E66CE}" srcOrd="0" destOrd="0" presId="urn:microsoft.com/office/officeart/2005/8/layout/cycle6"/>
    <dgm:cxn modelId="{934329C6-EABD-4173-8CC8-E81B8D0E4933}" type="presParOf" srcId="{5581A786-C25F-4C2C-9E2F-D5811812302D}" destId="{ECD7B598-1B4F-463A-B84F-90F2C07D26D0}" srcOrd="1" destOrd="0" presId="urn:microsoft.com/office/officeart/2005/8/layout/cycle6"/>
    <dgm:cxn modelId="{536DCA51-AA6D-40FB-844E-80852CFE2D5F}" type="presParOf" srcId="{5581A786-C25F-4C2C-9E2F-D5811812302D}" destId="{965692F3-B97B-4ED0-B8D0-60ECBB892BA0}" srcOrd="2" destOrd="0" presId="urn:microsoft.com/office/officeart/2005/8/layout/cycle6"/>
    <dgm:cxn modelId="{9F318EA1-FA5B-45A3-B67B-43D2EBBD2CCD}" type="presParOf" srcId="{5581A786-C25F-4C2C-9E2F-D5811812302D}" destId="{032E2FF4-7C30-4D11-9F8C-4CC64FEC371E}" srcOrd="3" destOrd="0" presId="urn:microsoft.com/office/officeart/2005/8/layout/cycle6"/>
    <dgm:cxn modelId="{7C001C75-5439-4587-AE10-C051C4F39D59}" type="presParOf" srcId="{5581A786-C25F-4C2C-9E2F-D5811812302D}" destId="{1A4BF61B-15DF-4A1F-B07E-E53EEB497117}" srcOrd="4" destOrd="0" presId="urn:microsoft.com/office/officeart/2005/8/layout/cycle6"/>
    <dgm:cxn modelId="{85CA25CE-2F31-4F43-9621-B9995751CDDA}" type="presParOf" srcId="{5581A786-C25F-4C2C-9E2F-D5811812302D}" destId="{7C28063A-35BC-4369-AEE5-C7450AF9A4D6}" srcOrd="5" destOrd="0" presId="urn:microsoft.com/office/officeart/2005/8/layout/cycle6"/>
    <dgm:cxn modelId="{F5C595B7-63C8-4D40-A3B6-47682F7F7A34}" type="presParOf" srcId="{5581A786-C25F-4C2C-9E2F-D5811812302D}" destId="{9175348F-D174-4A48-B957-530F4ADC747B}" srcOrd="6" destOrd="0" presId="urn:microsoft.com/office/officeart/2005/8/layout/cycle6"/>
    <dgm:cxn modelId="{EE222088-344F-44BE-AA94-86F570FACBCF}" type="presParOf" srcId="{5581A786-C25F-4C2C-9E2F-D5811812302D}" destId="{08228C42-0E0E-4392-9B28-541438BB993C}" srcOrd="7" destOrd="0" presId="urn:microsoft.com/office/officeart/2005/8/layout/cycle6"/>
    <dgm:cxn modelId="{578B3520-C06A-4619-A9EC-BCD5E2EA8E10}" type="presParOf" srcId="{5581A786-C25F-4C2C-9E2F-D5811812302D}" destId="{4D794317-CC4C-41F7-B137-B8E397BABB37}" srcOrd="8" destOrd="0" presId="urn:microsoft.com/office/officeart/2005/8/layout/cycle6"/>
    <dgm:cxn modelId="{4C8EC7F5-6015-49FF-A4A5-8AC3C93C63C7}" type="presParOf" srcId="{5581A786-C25F-4C2C-9E2F-D5811812302D}" destId="{8815D3D7-2167-4788-BF96-4203B0E9041F}" srcOrd="9" destOrd="0" presId="urn:microsoft.com/office/officeart/2005/8/layout/cycle6"/>
    <dgm:cxn modelId="{60647B63-89FF-42C7-8A87-805AF9DAEB49}" type="presParOf" srcId="{5581A786-C25F-4C2C-9E2F-D5811812302D}" destId="{7F10C998-E950-474D-AD06-BAD6153D2732}" srcOrd="10" destOrd="0" presId="urn:microsoft.com/office/officeart/2005/8/layout/cycle6"/>
    <dgm:cxn modelId="{BDDD7886-5D85-4C18-9651-D16C1C9A3B6A}" type="presParOf" srcId="{5581A786-C25F-4C2C-9E2F-D5811812302D}" destId="{CF5DFA66-7381-47D9-8802-53FC4BBCFA62}" srcOrd="11" destOrd="0" presId="urn:microsoft.com/office/officeart/2005/8/layout/cycle6"/>
    <dgm:cxn modelId="{5BB40827-5040-4959-ABA4-2CFA4FB5B4B7}" type="presParOf" srcId="{5581A786-C25F-4C2C-9E2F-D5811812302D}" destId="{E605931F-6C36-4EB1-B0D8-4B12F1E351AC}" srcOrd="12" destOrd="0" presId="urn:microsoft.com/office/officeart/2005/8/layout/cycle6"/>
    <dgm:cxn modelId="{E957745C-223D-430C-8C03-29176FBA3A9E}" type="presParOf" srcId="{5581A786-C25F-4C2C-9E2F-D5811812302D}" destId="{CDBFEFE4-BBA4-4CF3-9B9A-AD214FBDFCFC}" srcOrd="13" destOrd="0" presId="urn:microsoft.com/office/officeart/2005/8/layout/cycle6"/>
    <dgm:cxn modelId="{AD694AAA-4976-47A1-A149-E690ADF13711}" type="presParOf" srcId="{5581A786-C25F-4C2C-9E2F-D5811812302D}" destId="{F977682F-6C9B-40C5-B7CB-FE08784418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14A10-56A8-4B84-89FB-7112213E66CE}">
      <dsp:nvSpPr>
        <dsp:cNvPr id="0" name=""/>
        <dsp:cNvSpPr/>
      </dsp:nvSpPr>
      <dsp:spPr>
        <a:xfrm>
          <a:off x="4250345" y="3022"/>
          <a:ext cx="1710109" cy="1111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COULD NOT TAX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304607" y="57284"/>
        <a:ext cx="1601585" cy="1003047"/>
      </dsp:txXfrm>
    </dsp:sp>
    <dsp:sp modelId="{965692F3-B97B-4ED0-B8D0-60ECBB892BA0}">
      <dsp:nvSpPr>
        <dsp:cNvPr id="0" name=""/>
        <dsp:cNvSpPr/>
      </dsp:nvSpPr>
      <dsp:spPr>
        <a:xfrm>
          <a:off x="2884675" y="558808"/>
          <a:ext cx="4441449" cy="4441449"/>
        </a:xfrm>
        <a:custGeom>
          <a:avLst/>
          <a:gdLst/>
          <a:ahLst/>
          <a:cxnLst/>
          <a:rect l="0" t="0" r="0" b="0"/>
          <a:pathLst>
            <a:path>
              <a:moveTo>
                <a:pt x="3087526" y="176153"/>
              </a:moveTo>
              <a:arcTo wR="2220724" hR="2220724" stAng="17578479" swAng="196139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E2FF4-7C30-4D11-9F8C-4CC64FEC371E}">
      <dsp:nvSpPr>
        <dsp:cNvPr id="0" name=""/>
        <dsp:cNvSpPr/>
      </dsp:nvSpPr>
      <dsp:spPr>
        <a:xfrm>
          <a:off x="6362379" y="1537505"/>
          <a:ext cx="1710109" cy="1111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COULD NOT RAISE AN ARMY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6416641" y="1591767"/>
        <a:ext cx="1601585" cy="1003047"/>
      </dsp:txXfrm>
    </dsp:sp>
    <dsp:sp modelId="{7C28063A-35BC-4369-AEE5-C7450AF9A4D6}">
      <dsp:nvSpPr>
        <dsp:cNvPr id="0" name=""/>
        <dsp:cNvSpPr/>
      </dsp:nvSpPr>
      <dsp:spPr>
        <a:xfrm>
          <a:off x="2884675" y="558808"/>
          <a:ext cx="4441449" cy="4441449"/>
        </a:xfrm>
        <a:custGeom>
          <a:avLst/>
          <a:gdLst/>
          <a:ahLst/>
          <a:cxnLst/>
          <a:rect l="0" t="0" r="0" b="0"/>
          <a:pathLst>
            <a:path>
              <a:moveTo>
                <a:pt x="4438404" y="2104463"/>
              </a:moveTo>
              <a:arcTo wR="2220724" hR="2220724" stAng="21419942" swAng="219619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5348F-D174-4A48-B957-530F4ADC747B}">
      <dsp:nvSpPr>
        <dsp:cNvPr id="0" name=""/>
        <dsp:cNvSpPr/>
      </dsp:nvSpPr>
      <dsp:spPr>
        <a:xfrm>
          <a:off x="5555654" y="4020351"/>
          <a:ext cx="1710109" cy="1111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COULD NOT ENFORCE LAWS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5609916" y="4074613"/>
        <a:ext cx="1601585" cy="1003047"/>
      </dsp:txXfrm>
    </dsp:sp>
    <dsp:sp modelId="{4D794317-CC4C-41F7-B137-B8E397BABB37}">
      <dsp:nvSpPr>
        <dsp:cNvPr id="0" name=""/>
        <dsp:cNvSpPr/>
      </dsp:nvSpPr>
      <dsp:spPr>
        <a:xfrm>
          <a:off x="2884675" y="558808"/>
          <a:ext cx="4441449" cy="4441449"/>
        </a:xfrm>
        <a:custGeom>
          <a:avLst/>
          <a:gdLst/>
          <a:ahLst/>
          <a:cxnLst/>
          <a:rect l="0" t="0" r="0" b="0"/>
          <a:pathLst>
            <a:path>
              <a:moveTo>
                <a:pt x="2662157" y="4397133"/>
              </a:moveTo>
              <a:arcTo wR="2220724" hR="2220724" stAng="4712067" swAng="137586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5D3D7-2167-4788-BF96-4203B0E9041F}">
      <dsp:nvSpPr>
        <dsp:cNvPr id="0" name=""/>
        <dsp:cNvSpPr/>
      </dsp:nvSpPr>
      <dsp:spPr>
        <a:xfrm>
          <a:off x="2945035" y="4020351"/>
          <a:ext cx="1710109" cy="1111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COULD NOT REACH A CONSENSUS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999297" y="4074613"/>
        <a:ext cx="1601585" cy="1003047"/>
      </dsp:txXfrm>
    </dsp:sp>
    <dsp:sp modelId="{CF5DFA66-7381-47D9-8802-53FC4BBCFA62}">
      <dsp:nvSpPr>
        <dsp:cNvPr id="0" name=""/>
        <dsp:cNvSpPr/>
      </dsp:nvSpPr>
      <dsp:spPr>
        <a:xfrm>
          <a:off x="2884675" y="558808"/>
          <a:ext cx="4441449" cy="4441449"/>
        </a:xfrm>
        <a:custGeom>
          <a:avLst/>
          <a:gdLst/>
          <a:ahLst/>
          <a:cxnLst/>
          <a:rect l="0" t="0" r="0" b="0"/>
          <a:pathLst>
            <a:path>
              <a:moveTo>
                <a:pt x="371083" y="3449727"/>
              </a:moveTo>
              <a:arcTo wR="2220724" hR="2220724" stAng="8783866" swAng="219619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5931F-6C36-4EB1-B0D8-4B12F1E351AC}">
      <dsp:nvSpPr>
        <dsp:cNvPr id="0" name=""/>
        <dsp:cNvSpPr/>
      </dsp:nvSpPr>
      <dsp:spPr>
        <a:xfrm>
          <a:off x="2138310" y="1537505"/>
          <a:ext cx="1710109" cy="1111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NO CHIEF EXECUTIVE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192572" y="1591767"/>
        <a:ext cx="1601585" cy="1003047"/>
      </dsp:txXfrm>
    </dsp:sp>
    <dsp:sp modelId="{F977682F-6C9B-40C5-B7CB-FE08784418F1}">
      <dsp:nvSpPr>
        <dsp:cNvPr id="0" name=""/>
        <dsp:cNvSpPr/>
      </dsp:nvSpPr>
      <dsp:spPr>
        <a:xfrm>
          <a:off x="2884675" y="558808"/>
          <a:ext cx="4441449" cy="4441449"/>
        </a:xfrm>
        <a:custGeom>
          <a:avLst/>
          <a:gdLst/>
          <a:ahLst/>
          <a:cxnLst/>
          <a:rect l="0" t="0" r="0" b="0"/>
          <a:pathLst>
            <a:path>
              <a:moveTo>
                <a:pt x="386962" y="968153"/>
              </a:moveTo>
              <a:arcTo wR="2220724" hR="2220724" stAng="12860126" swAng="196139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77A3B2-553C-064E-A095-0AE779E4C03E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90EBC0-87E8-5F45-9A3F-3999B07A7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3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B4F67-6B89-1E4C-A7B7-6642C0A87E7A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E083-35F8-5C42-8007-E35E416B2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CDC6A-338C-5C45-B0B9-20909BB81F00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9DF0-9CE5-0448-9548-D33926C3A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E64233-FFCD-DE42-97F6-5753BA4505BA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0DF4B-94B3-0447-AB29-4EA7DFBA0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6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3776473"/>
            <a:ext cx="9595104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257800"/>
            <a:ext cx="9595104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658B-FEB7-204E-A910-7A9544D5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20" y="3774329"/>
            <a:ext cx="959908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5257800"/>
            <a:ext cx="9599083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1050-7EDA-6046-91C6-93F18353D46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5991392" y="555043"/>
            <a:ext cx="552328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4" y="2236695"/>
            <a:ext cx="1014941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4" y="3617260"/>
            <a:ext cx="10149417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BCAF-2F8D-3E4A-B78D-1C1F51239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233" y="2084388"/>
            <a:ext cx="48768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49" y="2084388"/>
            <a:ext cx="48768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988B-4A07-E34D-B6C8-26B29C314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2" y="1687512"/>
            <a:ext cx="48768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232" y="2649072"/>
            <a:ext cx="48768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2849" y="1687512"/>
            <a:ext cx="48768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849" y="2649072"/>
            <a:ext cx="48768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1AF5-E731-E64A-B470-2B5A43B9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82D4-FC51-F04A-9F0B-98EC98ED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01D8-F56E-1049-938A-B5906AF62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E3E407-B54B-5947-A820-447610CE35A3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2042-594A-DC45-8192-690AE815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0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81000"/>
            <a:ext cx="4333813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1" y="381000"/>
            <a:ext cx="5532967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2084389"/>
            <a:ext cx="4333813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4400" y="6356351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235" y="6356351"/>
            <a:ext cx="711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4" y="4267200"/>
            <a:ext cx="10149417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2372107" y="450465"/>
            <a:ext cx="73152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234" y="5443538"/>
            <a:ext cx="10149417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18A-58E5-0546-83FC-E7092E4C2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81000"/>
            <a:ext cx="4333813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2084389"/>
            <a:ext cx="4333813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4400" y="6356351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2EB1050-7EDA-6046-91C6-93F18353D46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235" y="6356351"/>
            <a:ext cx="711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BF7FA-60E0-E341-9347-AEEF331B60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43832" y="3187732"/>
            <a:ext cx="552152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6164625" y="338031"/>
            <a:ext cx="552152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656-7B4B-414D-B2A0-4814C49C1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457200"/>
            <a:ext cx="1996141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518" y="457200"/>
            <a:ext cx="868468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9118-533F-F64F-AC54-484CF1DD4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BCC82-D732-E94B-9D4F-E0AB78ABEDE6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85761-D702-C540-B5A4-426FD5E0A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21F47-45D7-6641-B10C-31C068752DED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B5D3D-9A83-7C40-AA82-0BFCB86FB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2452F-7B7C-CE47-AC44-DEDC397CFB72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06D4-73A0-394A-B259-3B601176A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E2B4E-6D2C-BF48-BDE0-F925E91ED4EE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F667A-6D10-A14F-96D5-3C2BB1510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A9BEE-C715-604A-ACEF-DF380D0F7089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2AFF6-BB15-004D-9763-CA1D98AE1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9C7CC-F3D9-F549-A2CC-A59D81AE5DCE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0E58-C55F-CA49-9023-AEE0A9E7A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D0EEF-AD12-534F-8C51-49CF588169B5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6FBA2-A2F1-7A4E-B804-DF969308D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EB1050-7EDA-6046-91C6-93F18353D46F}" type="datetimeFigureOut">
              <a:rPr lang="en-US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7BF7FA-60E0-E341-9347-AEEF331B60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3" y="2070846"/>
            <a:ext cx="10149419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EB1050-7EDA-6046-91C6-93F18353D46F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67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67BF7FA-60E0-E341-9347-AEEF331B60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The Articles of Confederation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dirty="0">
                <a:latin typeface="Tahoma" charset="0"/>
                <a:cs typeface="Arial" charset="0"/>
              </a:rPr>
              <a:t>Chapter 7, Section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ahoma" charset="0"/>
                <a:cs typeface="Arial" charset="0"/>
              </a:rPr>
              <a:t>The Northwest Ordinance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133600"/>
            <a:ext cx="4048126" cy="4038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Tahoma" charset="0"/>
                <a:cs typeface="Arial" charset="0"/>
              </a:rPr>
              <a:t>Passed in 1787 and created Northwest Territory out of lands north of the Ohio River and east of the Mississippi River.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ahoma" charset="0"/>
                <a:cs typeface="Arial" charset="0"/>
              </a:rPr>
              <a:t>Divided the land of the Ohio River into territories.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Tahoma" charset="0"/>
                <a:cs typeface="Arial" charset="0"/>
              </a:rPr>
              <a:t>When population reached 60,000 in a territory, the people could request statehood</a:t>
            </a:r>
            <a:r>
              <a:rPr lang="en-US" dirty="0" smtClean="0">
                <a:latin typeface="Tahoma" charset="0"/>
                <a:cs typeface="Arial" charset="0"/>
              </a:rPr>
              <a:t>.</a:t>
            </a: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55975"/>
            <a:ext cx="4038600" cy="31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1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3316" name="Picture 7" descr="western-possessions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94" y="304801"/>
            <a:ext cx="8378823" cy="88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Slavery!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cs typeface="Arial" charset="0"/>
              </a:rPr>
              <a:t>Under the Northwest Ordinance, slavery </a:t>
            </a:r>
            <a:r>
              <a:rPr lang="en-US" dirty="0">
                <a:solidFill>
                  <a:srgbClr val="FF0000"/>
                </a:solidFill>
                <a:latin typeface="Tahoma" charset="0"/>
                <a:cs typeface="Arial" charset="0"/>
              </a:rPr>
              <a:t>would not be allowed </a:t>
            </a:r>
            <a:r>
              <a:rPr lang="en-US" dirty="0">
                <a:solidFill>
                  <a:prstClr val="white"/>
                </a:solidFill>
                <a:latin typeface="Tahoma" charset="0"/>
                <a:cs typeface="Arial" charset="0"/>
              </a:rPr>
              <a:t>in the Northwest Territory </a:t>
            </a:r>
            <a:endParaRPr lang="en-US" dirty="0" smtClean="0">
              <a:solidFill>
                <a:prstClr val="white"/>
              </a:solidFill>
              <a:latin typeface="Tahoma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prstClr val="white"/>
                </a:solidFill>
                <a:latin typeface="Tahoma" charset="0"/>
                <a:cs typeface="Arial" charset="0"/>
              </a:rPr>
              <a:t>(</a:t>
            </a:r>
            <a:r>
              <a:rPr lang="en-US" dirty="0">
                <a:solidFill>
                  <a:prstClr val="white"/>
                </a:solidFill>
                <a:latin typeface="Tahoma" charset="0"/>
                <a:cs typeface="Arial" charset="0"/>
              </a:rPr>
              <a:t>America’s first attempt to stop slavery).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prstClr val="white"/>
              </a:solidFill>
              <a:latin typeface="Tahoma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3528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Problems with Britain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828800"/>
            <a:ext cx="54864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Tahoma" charset="0"/>
                <a:cs typeface="Arial" charset="0"/>
              </a:rPr>
              <a:t>Though the Treaty of Paris was supposed to remove all 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British troops </a:t>
            </a:r>
            <a:r>
              <a:rPr lang="en-US" sz="2800" dirty="0">
                <a:latin typeface="Tahoma" charset="0"/>
                <a:cs typeface="Arial" charset="0"/>
              </a:rPr>
              <a:t>from America, many 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still remained 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in 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Canada</a:t>
            </a:r>
            <a:r>
              <a:rPr lang="en-US" sz="2800" dirty="0">
                <a:latin typeface="Tahoma" charset="0"/>
                <a:cs typeface="Arial" charset="0"/>
              </a:rPr>
              <a:t>.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Britain was also arming Native Americans</a:t>
            </a:r>
            <a:r>
              <a:rPr lang="en-US" sz="2800" dirty="0">
                <a:latin typeface="Tahoma" charset="0"/>
                <a:cs typeface="Arial" charset="0"/>
              </a:rPr>
              <a:t>.</a:t>
            </a:r>
          </a:p>
          <a:p>
            <a:pPr eaLnBrk="1" hangingPunct="1"/>
            <a:r>
              <a:rPr lang="en-US" sz="2800" dirty="0">
                <a:latin typeface="Tahoma" charset="0"/>
                <a:cs typeface="Arial" charset="0"/>
              </a:rPr>
              <a:t>The British believed the new American government was weak and ineffective.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819400"/>
            <a:ext cx="3244198" cy="378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pic>
        <p:nvPicPr>
          <p:cNvPr id="15363" name="Picture 4" descr="n_frontier_1783-18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27026"/>
            <a:ext cx="8478838" cy="6530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Problems with Spain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752601"/>
            <a:ext cx="7612064" cy="418203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dirty="0"/>
              <a:t>Spain controlled Florida and lands west of the Mississippi River.  </a:t>
            </a:r>
            <a:r>
              <a:rPr lang="en-US" sz="2800" dirty="0">
                <a:solidFill>
                  <a:srgbClr val="FF0000"/>
                </a:solidFill>
              </a:rPr>
              <a:t>In 1784, Spain prevented Americans from using the Mississippi River</a:t>
            </a:r>
            <a:r>
              <a:rPr lang="en-US" sz="2800" dirty="0"/>
              <a:t>, thus, hurting shipping and transportation of goods.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81" y="3962400"/>
            <a:ext cx="6934703" cy="312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PROBLEMS WITH THE ARTICLES OF CONFEDERATION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73039"/>
              </p:ext>
            </p:extLst>
          </p:nvPr>
        </p:nvGraphicFramePr>
        <p:xfrm>
          <a:off x="990600" y="1497106"/>
          <a:ext cx="10210800" cy="52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92656" y="2914745"/>
            <a:ext cx="34050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WEAK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CENTRAL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GOVT.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4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714A10-56A8-4B84-89FB-7112213E6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C8714A10-56A8-4B84-89FB-7112213E6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8714A10-56A8-4B84-89FB-7112213E6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8714A10-56A8-4B84-89FB-7112213E6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C8714A10-56A8-4B84-89FB-7112213E6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692F3-B97B-4ED0-B8D0-60ECBB892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65692F3-B97B-4ED0-B8D0-60ECBB892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65692F3-B97B-4ED0-B8D0-60ECBB892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65692F3-B97B-4ED0-B8D0-60ECBB892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965692F3-B97B-4ED0-B8D0-60ECBB892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E2FF4-7C30-4D11-9F8C-4CC64FEC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32E2FF4-7C30-4D11-9F8C-4CC64FEC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32E2FF4-7C30-4D11-9F8C-4CC64FEC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32E2FF4-7C30-4D11-9F8C-4CC64FEC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32E2FF4-7C30-4D11-9F8C-4CC64FEC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8063A-35BC-4369-AEE5-C7450AF9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C28063A-35BC-4369-AEE5-C7450AF9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C28063A-35BC-4369-AEE5-C7450AF9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C28063A-35BC-4369-AEE5-C7450AF9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7C28063A-35BC-4369-AEE5-C7450AF9A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75348F-D174-4A48-B957-530F4ADC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9175348F-D174-4A48-B957-530F4ADC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175348F-D174-4A48-B957-530F4ADC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175348F-D174-4A48-B957-530F4ADC7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175348F-D174-4A48-B957-530F4ADC7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94317-CC4C-41F7-B137-B8E397BA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D794317-CC4C-41F7-B137-B8E397BA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D794317-CC4C-41F7-B137-B8E397BA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D794317-CC4C-41F7-B137-B8E397BA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4D794317-CC4C-41F7-B137-B8E397BAB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5D3D7-2167-4788-BF96-4203B0E90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8815D3D7-2167-4788-BF96-4203B0E90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815D3D7-2167-4788-BF96-4203B0E90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815D3D7-2167-4788-BF96-4203B0E90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8815D3D7-2167-4788-BF96-4203B0E90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DFA66-7381-47D9-8802-53FC4BBCF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F5DFA66-7381-47D9-8802-53FC4BBCF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F5DFA66-7381-47D9-8802-53FC4BBCF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CF5DFA66-7381-47D9-8802-53FC4BBCF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CF5DFA66-7381-47D9-8802-53FC4BBCF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5931F-6C36-4EB1-B0D8-4B12F1E3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605931F-6C36-4EB1-B0D8-4B12F1E3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605931F-6C36-4EB1-B0D8-4B12F1E3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605931F-6C36-4EB1-B0D8-4B12F1E35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E605931F-6C36-4EB1-B0D8-4B12F1E35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7682F-6C9B-40C5-B7CB-FE087844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977682F-6C9B-40C5-B7CB-FE087844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F977682F-6C9B-40C5-B7CB-FE087844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F977682F-6C9B-40C5-B7CB-FE087844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F977682F-6C9B-40C5-B7CB-FE087844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Art. of Conf. too weak!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prstClr val="white"/>
                </a:solidFill>
              </a:rPr>
              <a:t>The weaknesses of </a:t>
            </a:r>
            <a:r>
              <a:rPr lang="en-US" sz="2800" dirty="0">
                <a:solidFill>
                  <a:prstClr val="white"/>
                </a:solidFill>
              </a:rPr>
              <a:t>the Articles of Confederation were obvious.</a:t>
            </a:r>
          </a:p>
          <a:p>
            <a:pPr lvl="0"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prstClr val="white"/>
                </a:solidFill>
              </a:rPr>
              <a:t>These problems </a:t>
            </a:r>
            <a:r>
              <a:rPr lang="en-US" sz="2800" dirty="0">
                <a:solidFill>
                  <a:prstClr val="white"/>
                </a:solidFill>
              </a:rPr>
              <a:t>made many Americans realize that a stronger central government was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State Constitutions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2133601"/>
            <a:ext cx="5867399" cy="44240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cs typeface="Arial" charset="0"/>
              </a:rPr>
              <a:t>In May 1776 Continental Congress asked the states to organize their governments.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cs typeface="Arial" charset="0"/>
              </a:rPr>
              <a:t>States began creating individual </a:t>
            </a:r>
            <a:r>
              <a:rPr lang="en-US" dirty="0">
                <a:solidFill>
                  <a:srgbClr val="FF0000"/>
                </a:solidFill>
                <a:latin typeface="Tahoma" charset="0"/>
                <a:cs typeface="Arial" charset="0"/>
              </a:rPr>
              <a:t>constitutions: rules under which the government will operate.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cs typeface="Arial" charset="0"/>
              </a:rPr>
              <a:t>By the end of 1776, eight states had drafted constitutions</a:t>
            </a:r>
            <a:r>
              <a:rPr lang="en-US" dirty="0">
                <a:latin typeface="Tahoma" charset="0"/>
                <a:cs typeface="Arial" charset="0"/>
              </a:rPr>
              <a:t>.</a:t>
            </a: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514600"/>
            <a:ext cx="3330432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KINGS!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41148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  <a:cs typeface="Arial" charset="0"/>
              </a:rPr>
              <a:t>British rule had made Americans cautious about placing too much power in the hands of a single ruler.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ahoma" charset="0"/>
                <a:cs typeface="Arial" charset="0"/>
              </a:rPr>
              <a:t>Most state constitutions even limited the power of their governors.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918" y="1828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Limiting Power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1"/>
            <a:ext cx="7848600" cy="418203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Most 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states established a two-house, or bicameral, legislature to divide the power even further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.</a:t>
            </a:r>
            <a:endParaRPr lang="en-US" sz="2800" dirty="0">
              <a:solidFill>
                <a:srgbClr val="FF0000"/>
              </a:solidFill>
              <a:latin typeface="Tahoma" charset="0"/>
              <a:cs typeface="Arial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2895600" y="3886200"/>
            <a:ext cx="2514600" cy="19812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6705600" y="3886200"/>
            <a:ext cx="2590800" cy="19812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could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2057401"/>
            <a:ext cx="5407025" cy="4182035"/>
          </a:xfrm>
        </p:spPr>
        <p:txBody>
          <a:bodyPr/>
          <a:lstStyle/>
          <a:p>
            <a:r>
              <a:rPr lang="en-US" dirty="0">
                <a:latin typeface="Tahoma" charset="0"/>
                <a:cs typeface="Arial" charset="0"/>
              </a:rPr>
              <a:t>State legislators were elected by the people, however, you had to be white, a male, 21 years of age and a property owner to vote</a:t>
            </a:r>
            <a:r>
              <a:rPr lang="en-US" dirty="0" smtClean="0">
                <a:latin typeface="Tahoma" charset="0"/>
                <a:cs typeface="Arial" charset="0"/>
              </a:rPr>
              <a:t>.</a:t>
            </a:r>
            <a:endParaRPr lang="en-US" dirty="0" smtClean="0"/>
          </a:p>
          <a:p>
            <a:r>
              <a:rPr lang="en-US" dirty="0" smtClean="0">
                <a:latin typeface="Tahoma" charset="0"/>
                <a:cs typeface="Arial" charset="0"/>
              </a:rPr>
              <a:t>So who really could vote? </a:t>
            </a:r>
            <a:endParaRPr lang="en-US" dirty="0">
              <a:latin typeface="Tahoma" charset="0"/>
              <a:cs typeface="Arial" charset="0"/>
            </a:endParaRPr>
          </a:p>
          <a:p>
            <a:pPr lvl="1"/>
            <a:r>
              <a:rPr lang="en-US" dirty="0" smtClean="0">
                <a:latin typeface="Tahoma" charset="0"/>
                <a:cs typeface="Arial" charset="0"/>
              </a:rPr>
              <a:t>OLD, RICH, </a:t>
            </a:r>
            <a:r>
              <a:rPr lang="en-US" smtClean="0">
                <a:latin typeface="Tahoma" charset="0"/>
                <a:cs typeface="Arial" charset="0"/>
              </a:rPr>
              <a:t>WHITE GUYS</a:t>
            </a: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828800"/>
            <a:ext cx="32550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Forming a Republic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752601"/>
            <a:ext cx="7612064" cy="4182035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cs typeface="Arial" charset="0"/>
              </a:rPr>
              <a:t>Most Americans agreed that their country should be a </a:t>
            </a:r>
            <a:r>
              <a:rPr lang="en-US" dirty="0">
                <a:solidFill>
                  <a:srgbClr val="FF0000"/>
                </a:solidFill>
                <a:latin typeface="Tahoma" charset="0"/>
                <a:cs typeface="Arial" charset="0"/>
              </a:rPr>
              <a:t>republic, a government in which citizens rule through elected representatives.</a:t>
            </a:r>
          </a:p>
          <a:p>
            <a:pPr eaLnBrk="1" hangingPunct="1"/>
            <a:r>
              <a:rPr lang="en-US" dirty="0">
                <a:latin typeface="Tahoma" charset="0"/>
                <a:cs typeface="Arial" charset="0"/>
              </a:rPr>
              <a:t>At first, most Americans favored a weak central government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30" y="3702028"/>
            <a:ext cx="3919537" cy="3130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2032" y="554379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GOVT.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Planning a New Government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9173" y="1675803"/>
            <a:ext cx="7612064" cy="4182035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cs typeface="Arial" charset="0"/>
              </a:rPr>
              <a:t>In November 1777, the Continental Congress adopted a plan to set up a central government.  The plan was called the </a:t>
            </a:r>
            <a:r>
              <a:rPr lang="en-US" dirty="0">
                <a:solidFill>
                  <a:srgbClr val="FF0000"/>
                </a:solidFill>
                <a:latin typeface="Tahoma" charset="0"/>
                <a:cs typeface="Arial" charset="0"/>
              </a:rPr>
              <a:t>Articles of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cs typeface="Arial" charset="0"/>
              </a:rPr>
              <a:t>Confederation</a:t>
            </a:r>
            <a:r>
              <a:rPr lang="en-US" dirty="0" smtClean="0">
                <a:latin typeface="Tahoma" charset="0"/>
                <a:cs typeface="Arial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cs typeface="Arial" charset="0"/>
              </a:rPr>
              <a:t>America’s first constitution</a:t>
            </a:r>
            <a:r>
              <a:rPr lang="en-US" dirty="0" smtClean="0">
                <a:latin typeface="Tahoma" charset="0"/>
                <a:cs typeface="Arial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ahoma" charset="0"/>
                <a:cs typeface="Arial" charset="0"/>
              </a:rPr>
              <a:t>Under the Articles the power would lie with the states.</a:t>
            </a: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8196" name="Picture 5" descr="Articles%20of%20Confeder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4" y="4267201"/>
            <a:ext cx="2362200" cy="380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929480"/>
            <a:ext cx="4876800" cy="4485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551928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STATES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Planning a New Government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98600" y="1752600"/>
            <a:ext cx="5943600" cy="4191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>
                <a:latin typeface="Tahoma" charset="0"/>
                <a:cs typeface="Arial" charset="0"/>
              </a:rPr>
              <a:t>Under the Articles of Confederation each state had one vote in Congress despite the size of its population. 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Tahoma" charset="0"/>
                <a:cs typeface="Arial" charset="0"/>
              </a:rPr>
              <a:t>States were able to: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>
                <a:latin typeface="Tahoma" charset="0"/>
                <a:cs typeface="Arial" charset="0"/>
              </a:rPr>
              <a:t>Control state militias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>
                <a:latin typeface="Tahoma" charset="0"/>
                <a:cs typeface="Arial" charset="0"/>
              </a:rPr>
              <a:t>Regulate trade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>
                <a:latin typeface="Tahoma" charset="0"/>
                <a:cs typeface="Arial" charset="0"/>
              </a:rPr>
              <a:t>Impose taxes (give revenue to the National Government)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2743200"/>
            <a:ext cx="4877223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Tahoma" charset="0"/>
                <a:cs typeface="Arial" charset="0"/>
              </a:rPr>
              <a:t>Financial Problems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91201" y="1981201"/>
            <a:ext cx="4645025" cy="440615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cs typeface="Arial" charset="0"/>
              </a:rPr>
              <a:t>By 1781 the money printed during the Revolutionary War had depreciated (fallen in value) so much that it was almost worthless.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charset="0"/>
                <a:cs typeface="Arial" charset="0"/>
              </a:rPr>
              <a:t>Fighting the war had left Continental Congress with huge debts and it still owed soldiers money for their military service.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Tahoma" charset="0"/>
                <a:cs typeface="Arial" charset="0"/>
              </a:rPr>
              <a:t>Under the Articles of Confederation the Federal Government could not tax citizens and pay its debts.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17468"/>
            <a:ext cx="3920068" cy="313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26975</TotalTime>
  <Words>554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Book Antiqua</vt:lpstr>
      <vt:lpstr>Calibri</vt:lpstr>
      <vt:lpstr>Tahoma</vt:lpstr>
      <vt:lpstr>Wingdings</vt:lpstr>
      <vt:lpstr>Wingdings 2</vt:lpstr>
      <vt:lpstr>Custom Design</vt:lpstr>
      <vt:lpstr>Habitat</vt:lpstr>
      <vt:lpstr>The Articles of Confederation</vt:lpstr>
      <vt:lpstr>State Constitutions </vt:lpstr>
      <vt:lpstr>NO MORE KINGS!</vt:lpstr>
      <vt:lpstr>Limiting Power </vt:lpstr>
      <vt:lpstr>Who could vote?</vt:lpstr>
      <vt:lpstr>Forming a Republic</vt:lpstr>
      <vt:lpstr>Planning a New Government </vt:lpstr>
      <vt:lpstr>Planning a New Government</vt:lpstr>
      <vt:lpstr>Financial Problems</vt:lpstr>
      <vt:lpstr>The Northwest Ordinance</vt:lpstr>
      <vt:lpstr>PowerPoint Presentation</vt:lpstr>
      <vt:lpstr>PowerPoint Presentation</vt:lpstr>
      <vt:lpstr>No Slavery!</vt:lpstr>
      <vt:lpstr>Problems with Britain</vt:lpstr>
      <vt:lpstr>PowerPoint Presentation</vt:lpstr>
      <vt:lpstr>Problems with Spain</vt:lpstr>
      <vt:lpstr>PROBLEMS WITH THE ARTICLES OF CONFEDERATION</vt:lpstr>
      <vt:lpstr>Art. of Conf. too weak!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Articles of Confederation</dc:title>
  <dc:creator>Joshua</dc:creator>
  <cp:lastModifiedBy>Lawson, Brandon N.</cp:lastModifiedBy>
  <cp:revision>33</cp:revision>
  <dcterms:created xsi:type="dcterms:W3CDTF">2006-10-24T03:11:59Z</dcterms:created>
  <dcterms:modified xsi:type="dcterms:W3CDTF">2017-01-09T14:40:01Z</dcterms:modified>
</cp:coreProperties>
</file>