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809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7072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977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2800"/>
            </a:lvl2pPr>
            <a:lvl3pPr>
              <a:defRPr sz="2800"/>
            </a:lvl3pPr>
            <a:lvl4pPr>
              <a:defRPr sz="24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769785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609600" y="4463568"/>
            <a:ext cx="110744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5215DD8-CE1B-415B-B29D-60C000D45EEE}" type="datetimeFigureOut">
              <a:rPr lang="en-US" smtClean="0">
                <a:solidFill>
                  <a:srgbClr val="1D3641"/>
                </a:solidFill>
              </a:rPr>
              <a:pPr/>
              <a:t>3/28/2017</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91882C9E-EF32-4FBC-AF6B-24DFEFF1EA2B}"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6094244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89617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5415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42874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9838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351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91882C9E-EF32-4FBC-AF6B-24DFEFF1EA2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783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35215DD8-CE1B-415B-B29D-60C000D45EEE}" type="datetimeFigureOut">
              <a:rPr lang="en-US" smtClean="0">
                <a:solidFill>
                  <a:srgbClr val="DFE6D0"/>
                </a:solidFill>
              </a:rPr>
              <a:pPr/>
              <a:t>3/28/2017</a:t>
            </a:fld>
            <a:endParaRPr lang="en-US">
              <a:solidFill>
                <a:srgbClr val="DFE6D0"/>
              </a:solidFill>
            </a:endParaRPr>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91882C9E-EF32-4FBC-AF6B-24DFEFF1EA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1559853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beaver+pelts&amp;source=images&amp;cd=&amp;cad=rja&amp;docid=pGyYfCF6sOOsiM&amp;tbnid=ra_v2e3b0AN-rM:&amp;ved=0CAUQjRw&amp;url=http://havingfuninthetexassun.com/2013/03/08/fort-worth-nature-center-preschool-discovery-class/&amp;ei=hGgLU770N4aHkQf-44CwBw&amp;bvm=bv.61725948,d.eW0&amp;psig=AFQjCNHvE16_I0icxg6Te-0aBhAjIwXyQQ&amp;ust=139334292209423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mountain%20man&amp;source=images&amp;cd=&amp;cad=rja&amp;docid=Oz-Y5pgyD2o1gM&amp;tbnid=8iIor_otBgcnpM:&amp;ved=0CAUQjRw&amp;url=http://old-photos.blogspot.com/2012/11/mountain-man.html&amp;ei=i2sLU920HIeekQegiIHgAw&amp;bvm=bv.61725948,d.eW0&amp;psig=AFQjCNHm-QeKqt7rPai65pjlziM5tSW-dw&amp;ust=1393343701038478" TargetMode="External"/><Relationship Id="rId2" Type="http://schemas.openxmlformats.org/officeDocument/2006/relationships/hyperlink" Target="http://www.google.com/url?sa=i&amp;rct=j&amp;q=mountain%20man&amp;source=images&amp;cd=&amp;cad=rja&amp;docid=hyskkYbuif-tqM&amp;tbnid=hvG0m2Ac8XeiAM:&amp;ved=0CAUQjRw&amp;url=http://doug-johnson.squarespace.com/blue-skunk-blog/2008/7/14/mountain-men-and-settlers.html&amp;ei=WmsLU9OcLcH8kQfs24CYDw&amp;bvm=bv.61725948,d.eW0&amp;psig=AFQjCNHm-QeKqt7rPai65pjlziM5tSW-dw&amp;ust=1393343701038478"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oregon+trail&amp;source=images&amp;cd=&amp;cad=rja&amp;docid=TJnPM_LfL7tfzM&amp;tbnid=ZHfTju5o5Tu9qM:&amp;ved=0CAUQjRw&amp;url=http://www.nhusd.k12.ca.us/AMS/AMS/manifest%20destiny/lombardpm/we8pl/Map%20of%20the%20Oregon%20trail&amp;ei=9nILU8TTNtTAkQeF54GoCA&amp;bvm=bv.61725948,d.eW0&amp;psig=AFQjCNHa69bQ979dMf0548PFljqFlKme4g&amp;ust=139334560781177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oregon+trail&amp;source=images&amp;cd=&amp;cad=rja&amp;docid=6YHbNhNSYtNCNM&amp;tbnid=I1uaKtvXqLbLEM:&amp;ved=0CAUQjRw&amp;url=http://melinmidlothian.blogspot.com/&amp;ei=UHULU7OYK4-IkQe224CoAw&amp;bvm=bv.61725948,d.eW0&amp;psig=AFQjCNHa69bQ979dMf0548PFljqFlKme4g&amp;ust=139334560781177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13.2 TRAILS TO THE WEST</a:t>
            </a:r>
            <a:endParaRPr lang="en-US"/>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072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3314" name="Picture 2" descr="http://unitedstateswestwardexpansion.weebly.com/uploads/1/6/9/2/16929308/986163417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914" y="0"/>
            <a:ext cx="8610600" cy="637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6249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Trails to the West</a:t>
            </a:r>
            <a:endParaRPr lang="en-US" dirty="0"/>
          </a:p>
        </p:txBody>
      </p:sp>
      <p:sp>
        <p:nvSpPr>
          <p:cNvPr id="3" name="Content Placeholder 2"/>
          <p:cNvSpPr>
            <a:spLocks noGrp="1"/>
          </p:cNvSpPr>
          <p:nvPr>
            <p:ph idx="1"/>
          </p:nvPr>
        </p:nvSpPr>
        <p:spPr/>
        <p:txBody>
          <a:bodyPr/>
          <a:lstStyle/>
          <a:p>
            <a:r>
              <a:rPr lang="en-US" dirty="0" smtClean="0">
                <a:solidFill>
                  <a:srgbClr val="FFFF00"/>
                </a:solidFill>
              </a:rPr>
              <a:t>The first American frontiersmen were traders.</a:t>
            </a:r>
          </a:p>
          <a:p>
            <a:r>
              <a:rPr lang="en-US" dirty="0" smtClean="0"/>
              <a:t>They were looking for new markets to sell their goods</a:t>
            </a:r>
            <a:endParaRPr lang="en-US" dirty="0"/>
          </a:p>
        </p:txBody>
      </p:sp>
      <p:pic>
        <p:nvPicPr>
          <p:cNvPr id="6146" name="Picture 2" descr="http://dynamic2moms.webs.com/Buffalo_B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4" y="2667000"/>
            <a:ext cx="4385582" cy="407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127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Santa Fe Trail</a:t>
            </a:r>
            <a:endParaRPr lang="en-US" dirty="0"/>
          </a:p>
        </p:txBody>
      </p:sp>
      <p:sp>
        <p:nvSpPr>
          <p:cNvPr id="3" name="Content Placeholder 2"/>
          <p:cNvSpPr>
            <a:spLocks noGrp="1"/>
          </p:cNvSpPr>
          <p:nvPr>
            <p:ph idx="1"/>
          </p:nvPr>
        </p:nvSpPr>
        <p:spPr/>
        <p:txBody>
          <a:bodyPr/>
          <a:lstStyle/>
          <a:p>
            <a:r>
              <a:rPr lang="en-US" dirty="0" smtClean="0"/>
              <a:t>Trade route that stretched from Missouri to Santa Fe, New Mexico.</a:t>
            </a:r>
            <a:endParaRPr lang="en-US" dirty="0"/>
          </a:p>
        </p:txBody>
      </p:sp>
      <p:pic>
        <p:nvPicPr>
          <p:cNvPr id="7170" name="Picture 2" descr="http://upload.wikimedia.org/wikipedia/commons/6/60/1845_trail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052" y="2667001"/>
            <a:ext cx="9458325"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691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Fur Trade</a:t>
            </a:r>
            <a:endParaRPr lang="en-US" dirty="0"/>
          </a:p>
        </p:txBody>
      </p:sp>
      <p:sp>
        <p:nvSpPr>
          <p:cNvPr id="3" name="Content Placeholder 2"/>
          <p:cNvSpPr>
            <a:spLocks noGrp="1"/>
          </p:cNvSpPr>
          <p:nvPr>
            <p:ph idx="1"/>
          </p:nvPr>
        </p:nvSpPr>
        <p:spPr/>
        <p:txBody>
          <a:bodyPr/>
          <a:lstStyle/>
          <a:p>
            <a:r>
              <a:rPr lang="en-US" dirty="0" smtClean="0"/>
              <a:t>Fur traders made a fortune in the Oregon Territory.</a:t>
            </a:r>
          </a:p>
          <a:p>
            <a:pPr marL="0" indent="0" algn="ctr">
              <a:buNone/>
            </a:pPr>
            <a:r>
              <a:rPr lang="en-US" sz="2000" i="1" dirty="0"/>
              <a:t>“The annual quantity of these furs could not be exactly ascertained, but Mr. Smith was informed indirectly that they amounted to about thirty thousand beaver skins, besides otter skins and small furs. The beaver skins alone, at the New York prices, would be worth above two hundred  and fifty thousand dollars. “</a:t>
            </a:r>
            <a:endParaRPr lang="en-US" sz="2000" i="1" dirty="0"/>
          </a:p>
        </p:txBody>
      </p:sp>
      <p:pic>
        <p:nvPicPr>
          <p:cNvPr id="8194" name="Picture 2" descr="http://havingfuninthetexassun.files.wordpress.com/2013/03/cimg052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311588"/>
            <a:ext cx="6858000" cy="254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1405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46990"/>
            <a:ext cx="8229600" cy="1143000"/>
          </a:xfrm>
        </p:spPr>
        <p:txBody>
          <a:bodyPr/>
          <a:lstStyle/>
          <a:p>
            <a:r>
              <a:rPr lang="en-US" dirty="0" smtClean="0">
                <a:solidFill>
                  <a:srgbClr val="FFFF00"/>
                </a:solidFill>
              </a:rPr>
              <a:t>Mountain Men</a:t>
            </a:r>
            <a:endParaRPr lang="en-US" dirty="0">
              <a:solidFill>
                <a:srgbClr val="FFFF00"/>
              </a:solidFill>
            </a:endParaRPr>
          </a:p>
        </p:txBody>
      </p:sp>
      <p:sp>
        <p:nvSpPr>
          <p:cNvPr id="3" name="Content Placeholder 2"/>
          <p:cNvSpPr>
            <a:spLocks noGrp="1"/>
          </p:cNvSpPr>
          <p:nvPr>
            <p:ph idx="1"/>
          </p:nvPr>
        </p:nvSpPr>
        <p:spPr>
          <a:xfrm>
            <a:off x="1950720" y="1216820"/>
            <a:ext cx="8229600" cy="4525963"/>
          </a:xfrm>
        </p:spPr>
        <p:txBody>
          <a:bodyPr/>
          <a:lstStyle/>
          <a:p>
            <a:r>
              <a:rPr lang="en-US" sz="2800" dirty="0">
                <a:solidFill>
                  <a:srgbClr val="FFFF00"/>
                </a:solidFill>
              </a:rPr>
              <a:t>Fur trappers of the Northwest</a:t>
            </a:r>
          </a:p>
          <a:p>
            <a:r>
              <a:rPr lang="en-US" sz="2800" dirty="0"/>
              <a:t>Led isolated lives in the wilderness.</a:t>
            </a:r>
          </a:p>
          <a:p>
            <a:r>
              <a:rPr lang="en-US" sz="2800" dirty="0"/>
              <a:t>Men like Jedidiah Smith and Hugh Glass become well known for their unbelievable toughness.</a:t>
            </a:r>
          </a:p>
          <a:p>
            <a:pPr marL="0" indent="0">
              <a:buNone/>
            </a:pPr>
            <a:endParaRPr lang="en-US" dirty="0">
              <a:solidFill>
                <a:srgbClr val="FF0000"/>
              </a:solidFill>
            </a:endParaRPr>
          </a:p>
        </p:txBody>
      </p:sp>
      <p:sp>
        <p:nvSpPr>
          <p:cNvPr id="4" name="AutoShape 2" descr="data:image/jpeg;base64,/9j/4AAQSkZJRgABAQAAAQABAAD/2wCEAAkGBxQSEhUUExQWFhQXGBwXFxgYGBcYHBocGhwcHBwdGBsaHCggHBwlHBgYITEiJSkrLi4uFx8zODMsNygtLiwBCgoKDg0OGhAQGiwkHBwsLCwsLCwsLCwsLCwsLCwsLCwsLCwsLCwsLCwsLCwsLCwsLCwsLCwsLCwsLCwsLCwsLP/AABEIANsA5gMBIgACEQEDEQH/xAAcAAABBQEBAQAAAAAAAAAAAAADAQIEBQYHAAj/xABCEAABAwIDBQUFBwIDCAMAAAABAgMRACEEEjEFBkFRYRMicYGRMqGxwfAHFCNCUtHhYvEVM3IkQ1OCorLC0hdjkv/EABkBAQEBAQEBAAAAAAAAAAAAAAABAgMEBf/EACQRAQEBAAICAgIBBQAAAAAAAAABEQIhEjEDQRMiUSNCYYGR/9oADAMBAAIRAxEAPwDqLKBRjFIG6Upr5b6BRRIoSAZqRFGeXRkV7LT8tLFVnQimmFujKNMmo1KblpIp4vXimi6ERXop+WmmoumjnSZaUJrxFFNy15SadFeoGFFKUzSKoeZVAQopsUNSzTL0Ucio603mLU+Txprk0A1p86A4ijqEV4M0EVTQGomaM0xaIgcKItk0Ro86AScN50F7CgA2Bq19KjvC1Bnn2OleqwfRXqDQoogFDAogrTjSpTSg0opQKM6SKQmnLXFBJmhJpFmmClUaaio6SdH16a9XiKDwFOCBTRSzRCKTTMtEKqC64ACSQALkngKLCzUfEYoJgakmw0orLoWkKSoKSdCDIPgay2O2sRjS3lCgAEgGLkiT8fdUbjSMrJnMkJNogzPuFPioTOKCnAibpkn0qaTFAhRSZCNKdmp2agEEE17sJHWiJPCnTQRiyeNObTRCqvNJuaKaU0iWrzRSKWIomgqRUdxFSXnYtQUvCiobyDXqMtVeoLlFPNAQ7Ts5rTleNFC701S70ymE1CcRFKppppVTM9GpD5r00zNXs1FwQGvE0zNTSqhg6DXiahOtJWnKq6TqJI+FUz6XcH32yp7DD2mz3nGxxUgn20jik96AYJ0oni0oNIRUHD45KkBaVBSFCUqBsRzrL757zlLKhhncjiIKjlChGmUz7JJIg9NORfFkWXHy48lrEqZb7ZwpQFECCo3EGQND50j2x8QfaeLgJ70qMweMmrTdX7PjiGkPrxSk9oMxSlIJB/1E/Kr/AGvuicHhy60+45k7ykrAMjjlKRI5xemF5SXB93zkCMw7xFyTqbc6v3l8qz+wVofAJkKykgaTaDb0q42arOgTqCQfK1RpJQZFFS2SJqnXt9kPpYSS44dQgTlHNR0Aq+aXRL0ABOlO6VKCYNqRaKuMeaGRSpFOKYNETUb00GKQqpXDQVUIC4ZJoRNHNCUIoqC6sjwr1PWi9eoLho0agsoo8VWK8nShLNFOlBbE0IaulA9aLlpgEVF0PNypFLoqtKgvPQbUVJzTTJquxmLdSPw2u08FgK6wFAD/AKv5j4TbralJQvM04dEOJKFGP0zZX/KTRVyTShXWhpcBFqj4jHtoPeUL8PL3UGB3z2l9zf7PDWzgqdZFhJ1Ugi6CYJIFjrY657b22UlhJQYK+8UlIGX9zrBHCpW9e1WlvuliHHDAKrFIHjofAaxWDxXtErJUo+lb4zR1j7PtusdmylzEKbXmylBVlQqSekXkVul7TwzCVhLinJJHtlyCRpqQK4VsnZKsQJSQAAOUDy5fvW42DhHWkpzDuEXTYiPjass3jqT96DZDv3hKFAwuSJIgfl91qgbN2s/i3XEtO9kySStwgCw/T1NQd6E9o+lLiciNAo3Srp0MW/tV9gNiFgocagtrABTrcXJINjUaaDdZvBtgpwziFnVZCgpRPNR+hWlwxmq9nDoHeCUpJAuEgHzIqShUUS+k8rilSZFRg5zpoVyq6x4JK0UJRoyFyKjL1jgaU4vKNDKaJXgKjYGSmLFSSihqbouoa0V6iuoivUBm8YgEJKk5jwmptc4acy8rVd4fbJ7PszfhN5jyqs3i1kWprYisvs/bhQrKTKR4adK0WHxaFiQocr2ozZYl0B2jTUd5UUqcQFJOU3qvPxqxc0NVL4hVlcpqOoySfSm47BNvILbqQpB4Hh1B4EcxcUwqpmLeSlClKMISO9qZPBI5/Q40GaexSsJh051qdJ/yh3lLIJhOlzIj1qKxudicavPillhk3Daf8w9CPZRoNZPQVrNkbPAWX3hLytJ/3af0p5HmfLQVaYnEBptbirJQkqP/ACiflVHEd5ezaxLjTKAhlpQbSLknLZRUTdRzZrk6QNKzj6Cbnr7rfvR3cWV5iq5UQZt7RJJnxvQS6CmOIKvjPzNakvsaXdfaAbbWTplMixB0i3MH41o93NsEoSlSrp05kcjxrnTOIUlKkpMTxjkavNioI75mxA9Tas2De4tlDyFtkSNb6gkcPSs5upvmMO4rC4mVtTAX+ZMaVe4fEi56fXxrlm87gOIUpJEE8Pf76vGbcK+g8G93QQoONm6VJ5cJ61OcdSElRIgcTXE90N4lpPZFZBM5TOvQ0He7auIZdCXFkwUqCZ1Hy0qZdwfRQw6CLDhqKhOMQY4cDWC2Jv6XuyaZIUEZA44QQQCUhIg+0okqTItbNW0wmGQwgITOUTEkqNzOp8atcuPHlPdSGkETNOcamjoUDpSmBTE8qjlulAp8zSERUXSZa8qlJpDQRXTXqVaeVeqOrkiMcRAJsIqyw+JFiDy+FZkr58fTytU8GBrfn9etBfqXJB0/mio2mAD06a6XFZtOJUIhUwfH199PdcOWg6RsDbAcAF4Psk8xwPpU/Eu96K5fsfavZKubTIN7H9tK6LhsYlxKXAZkSYv9QaGJLzwAuarVLvJouPUMoPXlzqBM2Fz8fP50ElpOdWUWtM8EgC5PSgMrGIWCkf7O0e4T/vFzdf8ApBmOZnlWcVtE4tzsWCoMpMvuAZe0g2Sk/p+QNaluAAE2AAAA4AcuVBPbV0qi+0DFhvZ+IJtmT2Y8VkJ+BNXeHXe9V28eFaxCmmHUZk5kLIlQv2rbd4iRC1VZ7K4HizCPEJj68PhVdgnDPSb1abVZABymQVFKJAEiYTaTHqeNV7uDcRqDlHGDAMxBgc7eld+GeOMtPszBodiBY69PLpWhCMrBSlPsOAFQFyTkME8r+U1ld1sWlCgFGxMTlHHqqOVbhbKuycGWxyqAkHSL2GsJHpXGzLjSCy77ciSDa8SNIkX4Vb7m7n4fGYJwvpAcW6ohabLRFgJM9bHWazW0ntSELF5BCkxM8pmtl9k+KCkugJyyQrz0OmvOahWT2z9meKwiw60oPtJM2stI6p4+VD+1TBn/AGZyLqRl8YAP712vHiW1jmk/Cm7KYTkbMCyRFtPCteV3Wd6ci+yXdh4vh91taGkd4ZklOdQnLEi8ST5CuxOok1KVTIqW7U8nk2p4M02aIlFqjNNApYp4TXimqzoRFMWYoxFV+1Jy1GuPaKvaYBuPCK9VUueJr1R1cnQ9HlUljFgiJHOqBK5HWePy60Zl4JM3sNPrxPpQaIESTpN6TNwPEVUIxgNxYzcU5WIJ6AfV6AGNxhJyo0nj/Fa7d/e3sQEKAy25x7tKyj7VoFjGtRQ3xvPWg7vs7aCH28yfAi1uVU++aCWChEJDkIJGpzEADpxJ6JjjWN+z/bJTiC2pXdcEAHmnStnvBhyVNidApZF9QnIPe5QRN3MAGWEjQquRp4e74mrdogGmlBEDh+1OaFBOwy+GlDxCAX2l6nup6WdQoeepp7KRE3mhvqhxk8M/wv8A+NWJfT573gVCEjmonXqRVhsjDOnDhTLp9sBaLKAzAJvIi5IBBBFweFVu3hnLYuNdfrrWh3Nw6VM4tpRnuG+hEoUCSDa3DxNdtnhE+1ZjdmOABWQhVrNJNxlCpCUqCZ70QINjaATVjsreNwIgY1FtA5IPge4f+6p+3GXG05nWl5bQ4gpWhUknvJBJBOZQ5Ss9BVK/tPOSFFDgMC9ydeJ715JF+KeVT3O4ellittNuD8R0LVNktwZ8IAPHWK6b9m4R90BQkpVmIVOsjT3R765ZsfAtuHP328veBST092p10Ndl3VwjbTI7IKgmbgpJubkQB7q53PpV27GRU6QfhQNlOHIkHVIAo2JIKY4nhzqBsRtaVvpWqYUnKYixSLes1Gfpak00TTiKehJom4alNxephFMQ3FPrUjjyumgRXlGnRTSiiAqrN7V2l38vkRWndRY1isYiVkngZ/vWa7/H2G8+Z/ivUN18AzSVHRxhLlGTJtx+vWoJVNFw6teNasDkrIt10q/wmBC2ypKrjxvWfUsX51b7G2iEjJzN516WqUOVfUfUf3oaQNOXy1kVOfbF4E+tVOIkXB1+EVBIaGVQI1F5HE/RNbhG3ivChwmXEqabBPElRWf+wVzVWMym/wAffppWk2KrtMJAMK++NAT/AFIWAJ+tKuUdVwzvaNIWSmYGaDYcfL5URCQq4uDxFx6iuc7E3m7JK0pCTn1zAkaG4H71fbD2uG2VIQDnKirNEp/jhaoNglkxUHFGHWh14/6HP/Wi7P262oQo3AEkA3J5VExm0UlbLyZ/DcUHonuJS29lUocAcwvpcVYlcDx7hDqEmNNdAZ8dNOdajcFOZ95JGrJ1t0vPOaB9tCidqumE5cjeUpjvAJuT1zZh4AVVbJx4bUla1qQCmAoTB6SBYiK7cuP6zGeN1r8oQhWVJCSJyBedGZMKGXQgSkCOtDbRh3EqCm0KMqyAAAAk8hw141XYnGQAtpSXAIUUicxHEjmNb8Kz+A20tpxSQTqbGYPHSeNq5zjbOmtdC3dQpLhygJBj2dDr6jX0rpWxXSpJzag1yLc5K1rU6coNtVQAP9Opiuq7Hcyp9qZ0PP8AYVlV6hBNBZbhxf8AUUj0FC+/Ecar8LtIlw8xJPSYAHp8aMeNaRLPOiJTFVR2kedJ/iRq7HO/HyqbtHGBpIJ4mBwuao8Jtp2VDKClKoJJ1zedDx+ZwyTN5gxAqGxs0EkkxfrpNqlrfH45J22qVTxH7Us1Q4chJ9o360ZeLSBJNXyY/EscSrumDestjMGUyTxpr+2e8cukVAxW1FOSIgVLddePHxiJiHkg2r1Q19PnXqjTjxVT21ReaZrQy6B+1d81BnFzN+NNYcLZCtYoKr607Lwpgs2drm8946/xQzjVLQSRe9qjstwKkJVAtfiPr1rFz6UcYGEhXGOPCrPZj/ZZdCApK4JtKDI8x8zVSHv5p4xAkR9X/asdjUM4hBAlCYn48ffVjhsckQABYRB51kcO/FgffU1l0wb1BsmdpJkxbTy6VN2VtMLdCCrNlzkWIKE9mVGFCMwUZBSq3HlWKQ5EwP58asd1nip50nQNrI8exNErJfaWvPimyP8AhBMDgQpR+dC2VLaR+ZpcSkjMm41gmyhzF7a0ze5EhCiSVAmT43+XvqVs0q+7lJ0JCgSOJiY8RXflf6cSTuq94BtZZKfwlnM2R7SFcMhPAmAQeYqiaeOYmTf199a3a+z1LZSsSVpWnxva3nFZXDMnlaa6fHyl47WbO2p2Ku6UZs1vzEgAe+TXW9mudm0hMQI0rkGx2O8D5TwPrp4V1Xt4S1x7unn4dK83L26F23t0tASSMxgRqT0/enbOxBjMdVXuZqm2sS+4mQMo7xHADQAe+pH3gCNY0rIu3McRbXhxrwxpE3qnXiQbgfU8aB96t9fX9qDROYkwCk6fUGnt7RmPq/jVCcYNOlNRiVcAL85+VBoFYw6yIoCcQVWkHleq1D6ovB60PKdQaCyXh4FotTRli+tA7ZRsTSJQZnUUCrQK9QlrMzXqDirbnA25UrSBN6hLcJtUzDOCNb16uXHIynJQBeL0ji6GH/ferPZ+7uKxCc7bKij9alJQnyKyJ8prjn8qrkugTfnSJcq7VuRjDGVttQPFL7BA8e/NRMBu3iVLyKZWMsZh3cygSAAgE3mfa0Gs2rWQQi+kXWDlGoBAJ8DBFXuzd3lut9us9k0R3CU3XA4JBBuI8TNaXHOYXZuHS3iENrcWQpSAntAgJ9lObQkEzNiST5YveTfF7GqSB+G2kwDxjrGhj1qTjbOv+paZiMU0wRLilyJygBJGmtzzPpUrA4xt05WlkqM91ack+EEj3g1QqwSVphKCV/l5z1rSbkbmh19KnloSlBBIUYuDIABIzEwbW0N6vjw8f8pvLUhSloMOIUlWsKBBjnB4VP3XeyuPSTAQo2P/ANfStX9pLLacO3lRGVyEnuiBlOZIHL2dOXSsVsZRQH1ExmaWRIWJBQYvljS4v8q5NqbbzhKHJPskH0I/ep26J7RhaD+RQWE6qSDqeqZmqLaDmZlV5uAfK/yq63KdJMIAKwDAmBFp1PGK6f2f7T7arAhOVR1AWCLfm7xHpHwrl4xGRa0Ed1K1BP8ASMx0NdY3jCcOwkewXVZigG0WF+cSPWsNszDIxS32ezS4sErQO0LajxUG1eyTJ9lQvzGtPjs71OXsFt0WlV5BIA9Y+vXWug/ePw2x/QDPUzXL0v8AYrLa0rRE2cFxW6O0EuJbKSP8tMnhxrPKY1FicVzPWg9rMCbHgNaiOupj6+tDXgtMC4HhWBOD0aRf5UvaDyNQH8TBjl9XoZxM/wAUFmlcmjBd5m9VCHxFp6fGnN4rSTJoNAh7zoxXVG3iqO3izQWnaRx/ivLftrVWMR8KIh8G9BNzdYpKjOOwb0lBxpvy91IBHyqWGUyONORdUIEqBkAX06cfCvX5MtFu3gkttffn4LSDDaP+Iu/dMi0R6xyNQNsb14rEKUVOqAVYIQSlIHAACr/eplZ2RggUwoOOKUhKQBcqhUIEJjQjgVVz2T/FThxl7Fqyw4lRK1LaOkkKmeXPnc2tWs2Tt/EMsE51lYQVIS4qQAleTSxE30gAAWqiXstYDTSW5WlJLi/yozd4JUTYBIN+s8q8tyQCslxosls5VQYCiQoTf/Mk+BjpWblFbiMc4Xyt1S8xklSYzXFhe0SBI5TURDkA8Iv0qanBLWkZUwn9RMDzUeNAxoAAQIMe2oaE9DW5Zekw3D7UcSfwwJ8JJrq/2YKSwlxbzsKIClJvmkG4jzCRGpkVznYGFVmSpKAVT3AqwmR3jzAn58K6JjypvAgOLHeUoLyoUFQAQMpUIEKuJF4B5Vy+Sz1Fkv2y2+G8LuLfTnQlCUBUBOaDJGsqN4GvU1aPOZWlXSJYUDGYmVNFKZgc1C/7VVHAJCg64slBVZIMki3PQQfeLcp2KASVgwUrsmNCQUmPKD6VirGJxzMIEc7mPrrWg3Kdw1kuOOtK0UpGQi5tMqzBOkkAxUTeZGVsQYGYSOPH5iqnAsFQmASLiR7utdpl4ds/fTf71MMiG2TKQCsLKirMTaxk/piucoLqXVKSohxCswIN5nUc61mAYaKYQ2pKh7XLMReOkAVn9s4fs3u8AqcqiLxOhE68Kz8Vy2HKa0uJ2orFtpD+HUp4zchpCQBqoKyFwWjjExTMArJKUphIA52+fGfOoezsIsjNJgWiSRHKCdKt8OPxVATcD1j+a58+X1GpAs5Ef2v1ogdnx5/WnCrhzBORPZrCRxKT77aVXKQm5kAamYFYVE7Qnz1vSAkGpTGEDiZQQY1MinrwStZvobdaCIlxXG3K9O7Ui9rUqmlDX3/WlNWvXTroaCQw6oidR+9TWifnUHBtaiD9fLWpJdye1Y+/0oJ2a1EQuPOoCH8yTofjRWUkgSeFAZ7EXt616o7rsKM/KvUGJxm6uLaQVKw7iQLkiCB/+SbVA2S2mcywlaQoSjMQVDxGgrdIxrwWgIYfuYnIsADifZvVvsLd3DozKLaAsR7QmDee6Tbwrt+W5lZztldubVUtDSiTm7MoUlMpCZMICY0ACLR0B4zG2fjFqUkZUqIutSpUUpEnNmNxYRrxGtWO9SEIkghQMwkRkSSbwBpe+sa1C2HtuT93UcjawlP6gVggpKgIMEjgbTUnc6VTY7aC1ynuIQFFMgWhU2Mgqix09KtMQhTTLS21ZEuFITkOYg5QIUTBHszAmyh1A0mwMC0G1pKeYUIBy3i8jWbknSvbT3eQtIQh1wJTKoSixnKI5creNPOejGexezMVjEp7NC3QmJ9kd4CCdQLgj0oSt0MWkEuNZUjXvJJ8gCSfKtPhHnMKfwswSBlslEkdUgzr8DV3sNp3EHMpazlIOhypULkG4Eae+p+S5hjD7dwjqjkT3bWABiBaBlHl4mtBsRx7FYdLOKbuju9sVC6RHdVfXrfQVtXcDh21tKxK0ALkpVEZySCMpFzY84jwoG/b6UYUdh3sxCLXOpBJ62idbVnesGC2yQ0EMJQSpK5zwMqSOGlyR8b1Ex20XmyFqZADg9rJCMskd2BCZWCqRBMJ5VK+5FTzbUoLkDvA/qA9sge0ALmTY1Z4bepbTKsFi20ILY7LORmR3ZkSIFxBnNrwqzsYjeNThRC0kXETxEcAakbrYORmJAHzt76qsQ+VrucwBiRoR0Fa3d5CENLmIy97OS3lHSU31HG9q3y2cMT71G+5rWSWinKVREhJnTiYtPvqLvVsdbKWFrVmCipMG5HH2uOnSoODakKIcQJzRMkqE2GUDWoWKfVZKhF58x/enHjnJa1u7iSoFMTzJMR68quv8UZacQGmVqKUnMcpUDygx76pd0MqFpSpCMQrUFK1d3MLdxaQhREcTwq3wW0UJeKTnSlJMgqlUzJ4AeUVysyqBvFvriHklsILYgSYJJ90CqZoLdbjs1Z5FtZ62FdAxm8eCGVCglGiiVAHTSQRF70x3bzeYlkZgI9kBIHEWTQYBvCYlDkFpxC+IyHTpWjw+BxBErSpKRc2EnkQBc1q9lbTW+6lCnIk2gaCNTytNdCbYQU8DFp409s8uXi4S6wopBSHHJMAJaJUINyoFQy2uBRE4UolacO66CUznaLRSBrAzqmeorpT/wB6adUQptaJgECI0jNcxym9GdYdxTOQgtkkSoqHMTlgT04VF1kt3t2S7+M0ns25MNLVmVbnA50u0cOnFtSGsjrRyqMC8aiwrobmRpEJASAItpWK2djw4642vuDMSMqpzDx50JdA2Hu5hVkjMvOACRa3uq3G7GH/AFL937Va7LwGHQAG05VayqSet5qarB8nDVNZTE7mtOeypSY53+VerV4RSSDlM3g+VeqGqZOGUQYM2gJsB8Kym19zHMS5d4tpJzEZc0kcritihcHLoqLWN/D5/wA07EsuHKQuCDOgNFc1x32bLIyh0qA9kGwjjxMcagNboHDqC1ASkkRmBvBuBxPHXhXVHsx1KZnhN7eNQncLJWTEGDMTHCrtGERtAZQFLKSUiYbWcx/rUPaNpnTXjqdGHxL9wooAknMUgXNoBuBE+16TWkb2G0iVBWpMoIOWddAbc4tOtP2ng28qitIWvVKUJmdLkAwkH1qDO9i0ywt3EBLmWUpWkE516hIIPei8mIEa0jDDuJYgMrLatUqdIgcJSkAQeRn30/arbj5bZACUI7qUBJtc5lK6kcK1nbyyEIIbROVSpSmE6GDNjGhNBznbOyiltvEBwuGYSpTmcmCRAkyE6+yY91U22d43IDbajlMKWFgmFC1iSTpTP8IUteVJBTPdIIAjhrRMXu+pkIUuCFG19YE1uWfYNsZSlOpWddTw+rU/F4ptbziC4XMyiTGaBOqR3dQJEj1iaNsZsh0ACZNq1Gz/ALPGlKXBeSoGUvDLrrGUyFco99SYOZ4TZXav5Gc0c+I8Yrpre6C2UtLzpOl1gqAkiysxkCLQk34iKv8AcbYTWHahwQ8oyouJKFHkACAI6CrnbWxxim+yCygSDIk6XA1HGry5Wp05S1sdrD4kggGO9lGg5ieA6VF3q2WwT2iQojknUHhm5D1Nbb/44eF0PpUf6kkTfnerndzdR1kFLwacCr3AVHS40FZ2+zY5Bu9tAMOJ7RKIBnMUAqv/AFRNdbw2ycJjcjqkd4JIP5SoGdeIIJmaNt/c7CLSVuNtIEypYlB9Uke+qXAbnoUScBjFADXKpK/IkRSmzDt49wWFIQptSwRZQmTHC/71mWtxHEd5p9uT+U50kfKug4fZGNyFKsQCORbCSfOTSMbAdjvFN+BNx5jWhrJM4FxCe9AWLKWg2ANiU5TyPKm7wJxmAhLb6lsLEtnMb8Smfq1bA7JLZk5I0MnUcfrpQ8Jh2lKVg3VJKFiUJk5geaZ0P7VCstszexIZOaTaFTa54X1qyw/2htQlCEnSLCasNnbkNoUtvEN9omJQ7JAI5EAyFD0qA5uklskYfuxrmv8A9XAUJZRtt47FvIypbKAoDvHiDyj41UYLBuhwBxIEaqiYHpVvgNjOqOZbqQidEkrNuXGau8KpqVNrTkCdCTOYHif2oqswjy0nuwkxYHjzq2/xBSBKiCNBYiKlt7PRrCVTobK872pydmCZLyh07nwi1Etg+GWlSQoi5HC49aWnYN1AlCVqMa5v7V6qxbQWnZkRHKRrQwwomTp4C9SnEwJrxFqjeowZkmR6x+9MOAT156kRUgUPEK7k/WlFZjaOwStWcqV+lKUj2gZIzeFAOzXENBIOQg2CR7XhmIBq+xajB/0TU1LCVJRIGnC3A8qDEYLZ2JAWlpxaXFQQrKFEDiL6JPMZjwq7a3cW7fEJCkkXjulR5rSABPhWkwuHQlZKUpBMSQAJqUvWqzb2pcFu0y2O4ygWj2b+Z4iqjejcdzFOpU26hCEpiFBRI5wARPCtfhHSUiTUlBqyMXlYw2xvs/Uy4ha3kOZToEFPocxrZ4hgKTHs8o4VLNJwq4x52gNiBxrxT0FPFKUyKhofZ8QADSwTwowFPSKuJ5Krauxk4hGVc87GPWqlGzcJs78UDs1EZYClHNN7Am5kVp3Fm1ZXfTCIcLYWnMASRM61K3wtvVW2Ax4fRmQk8QCr41JQyrjFVOyRlAyyLczV+3pSdry/X0pdrYJTggKyg+Mj0qoTu9KUy6rOkykkyR1vethkB1E1ktusBDkplJGkEj3TFStceWrLCbaMhjEphZ0UB3VDmDTcay4gqLZJB5CfKPnVC+6XGl5zOSCjoc1a/YxllJOpSKey/r3FYzhluKEiDoTBHmNfo1bPbHbWBnEkcePuqRgzapNakcufyXekdvChIATAA0ApuIZBAlIPkKH2hLgE1Ke0oncs1EU2g2EW1r1RFIAuLEm9zXqzrt43+X//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 name="AutoShape 4" descr="data:image/jpeg;base64,/9j/4AAQSkZJRgABAQAAAQABAAD/2wCEAAkGBxQSEhUUExQWFhQXGBwXFxgYGBcYHBocGhwcHBwdGBsaHCggHBwlHBgYITEiJSkrLi4uFx8zODMsNygtLiwBCgoKDg0OGhAQGiwkHBwsLCwsLCwsLCwsLCwsLCwsLCwsLCwsLCwsLCwsLCwsLCwsLCwsLCwsLCwsLCwsLCwsLP/AABEIANsA5gMBIgACEQEDEQH/xAAcAAABBQEBAQAAAAAAAAAAAAADAQIEBQYHAAj/xABCEAABAwIDBQUFBwIDCAMAAAABAgMRACEEEjEFBkFRYRMicYGRMqGxwfAHFCNCUtHhYvEVM3IkQ1OCorLC0hdjkv/EABkBAQEBAQEBAAAAAAAAAAAAAAABAgMEBf/EACQRAQEBAAICAgIBBQAAAAAAAAABEQIhEjEDQRMiUSNCYYGR/9oADAMBAAIRAxEAPwDqLKBRjFIG6Upr5b6BRRIoSAZqRFGeXRkV7LT8tLFVnQimmFujKNMmo1KblpIp4vXimi6ERXop+WmmoumjnSZaUJrxFFNy15SadFeoGFFKUzSKoeZVAQopsUNSzTL0Ucio603mLU+Txprk0A1p86A4ijqEV4M0EVTQGomaM0xaIgcKItk0Ro86AScN50F7CgA2Bq19KjvC1Bnn2OleqwfRXqDQoogFDAogrTjSpTSg0opQKM6SKQmnLXFBJmhJpFmmClUaaio6SdH16a9XiKDwFOCBTRSzRCKTTMtEKqC64ACSQALkngKLCzUfEYoJgakmw0orLoWkKSoKSdCDIPgay2O2sRjS3lCgAEgGLkiT8fdUbjSMrJnMkJNogzPuFPioTOKCnAibpkn0qaTFAhRSZCNKdmp2agEEE17sJHWiJPCnTQRiyeNObTRCqvNJuaKaU0iWrzRSKWIomgqRUdxFSXnYtQUvCiobyDXqMtVeoLlFPNAQ7Ts5rTleNFC701S70ymE1CcRFKppppVTM9GpD5r00zNXs1FwQGvE0zNTSqhg6DXiahOtJWnKq6TqJI+FUz6XcH32yp7DD2mz3nGxxUgn20jik96AYJ0oni0oNIRUHD45KkBaVBSFCUqBsRzrL757zlLKhhncjiIKjlChGmUz7JJIg9NORfFkWXHy48lrEqZb7ZwpQFECCo3EGQND50j2x8QfaeLgJ70qMweMmrTdX7PjiGkPrxSk9oMxSlIJB/1E/Kr/AGvuicHhy60+45k7ykrAMjjlKRI5xemF5SXB93zkCMw7xFyTqbc6v3l8qz+wVofAJkKykgaTaDb0q42arOgTqCQfK1RpJQZFFS2SJqnXt9kPpYSS44dQgTlHNR0Aq+aXRL0ABOlO6VKCYNqRaKuMeaGRSpFOKYNETUb00GKQqpXDQVUIC4ZJoRNHNCUIoqC6sjwr1PWi9eoLho0agsoo8VWK8nShLNFOlBbE0IaulA9aLlpgEVF0PNypFLoqtKgvPQbUVJzTTJquxmLdSPw2u08FgK6wFAD/AKv5j4TbralJQvM04dEOJKFGP0zZX/KTRVyTShXWhpcBFqj4jHtoPeUL8PL3UGB3z2l9zf7PDWzgqdZFhJ1Ugi6CYJIFjrY657b22UlhJQYK+8UlIGX9zrBHCpW9e1WlvuliHHDAKrFIHjofAaxWDxXtErJUo+lb4zR1j7PtusdmylzEKbXmylBVlQqSekXkVul7TwzCVhLinJJHtlyCRpqQK4VsnZKsQJSQAAOUDy5fvW42DhHWkpzDuEXTYiPjass3jqT96DZDv3hKFAwuSJIgfl91qgbN2s/i3XEtO9kySStwgCw/T1NQd6E9o+lLiciNAo3Srp0MW/tV9gNiFgocagtrABTrcXJINjUaaDdZvBtgpwziFnVZCgpRPNR+hWlwxmq9nDoHeCUpJAuEgHzIqShUUS+k8rilSZFRg5zpoVyq6x4JK0UJRoyFyKjL1jgaU4vKNDKaJXgKjYGSmLFSSihqbouoa0V6iuoivUBm8YgEJKk5jwmptc4acy8rVd4fbJ7PszfhN5jyqs3i1kWprYisvs/bhQrKTKR4adK0WHxaFiQocr2ozZYl0B2jTUd5UUqcQFJOU3qvPxqxc0NVL4hVlcpqOoySfSm47BNvILbqQpB4Hh1B4EcxcUwqpmLeSlClKMISO9qZPBI5/Q40GaexSsJh051qdJ/yh3lLIJhOlzIj1qKxudicavPillhk3Daf8w9CPZRoNZPQVrNkbPAWX3hLytJ/3af0p5HmfLQVaYnEBptbirJQkqP/ACiflVHEd5ezaxLjTKAhlpQbSLknLZRUTdRzZrk6QNKzj6Cbnr7rfvR3cWV5iq5UQZt7RJJnxvQS6CmOIKvjPzNakvsaXdfaAbbWTplMixB0i3MH41o93NsEoSlSrp05kcjxrnTOIUlKkpMTxjkavNioI75mxA9Tas2De4tlDyFtkSNb6gkcPSs5upvmMO4rC4mVtTAX+ZMaVe4fEi56fXxrlm87gOIUpJEE8Pf76vGbcK+g8G93QQoONm6VJ5cJ61OcdSElRIgcTXE90N4lpPZFZBM5TOvQ0He7auIZdCXFkwUqCZ1Hy0qZdwfRQw6CLDhqKhOMQY4cDWC2Jv6XuyaZIUEZA44QQQCUhIg+0okqTItbNW0wmGQwgITOUTEkqNzOp8atcuPHlPdSGkETNOcamjoUDpSmBTE8qjlulAp8zSERUXSZa8qlJpDQRXTXqVaeVeqOrkiMcRAJsIqyw+JFiDy+FZkr58fTytU8GBrfn9etBfqXJB0/mio2mAD06a6XFZtOJUIhUwfH199PdcOWg6RsDbAcAF4Psk8xwPpU/Eu96K5fsfavZKubTIN7H9tK6LhsYlxKXAZkSYv9QaGJLzwAuarVLvJouPUMoPXlzqBM2Fz8fP50ElpOdWUWtM8EgC5PSgMrGIWCkf7O0e4T/vFzdf8ApBmOZnlWcVtE4tzsWCoMpMvuAZe0g2Sk/p+QNaluAAE2AAAA4AcuVBPbV0qi+0DFhvZ+IJtmT2Y8VkJ+BNXeHXe9V28eFaxCmmHUZk5kLIlQv2rbd4iRC1VZ7K4HizCPEJj68PhVdgnDPSb1abVZABymQVFKJAEiYTaTHqeNV7uDcRqDlHGDAMxBgc7eld+GeOMtPszBodiBY69PLpWhCMrBSlPsOAFQFyTkME8r+U1ld1sWlCgFGxMTlHHqqOVbhbKuycGWxyqAkHSL2GsJHpXGzLjSCy77ciSDa8SNIkX4Vb7m7n4fGYJwvpAcW6ohabLRFgJM9bHWazW0ntSELF5BCkxM8pmtl9k+KCkugJyyQrz0OmvOahWT2z9meKwiw60oPtJM2stI6p4+VD+1TBn/AGZyLqRl8YAP712vHiW1jmk/Cm7KYTkbMCyRFtPCteV3Wd6ci+yXdh4vh91taGkd4ZklOdQnLEi8ST5CuxOok1KVTIqW7U8nk2p4M02aIlFqjNNApYp4TXimqzoRFMWYoxFV+1Jy1GuPaKvaYBuPCK9VUueJr1R1cnQ9HlUljFgiJHOqBK5HWePy60Zl4JM3sNPrxPpQaIESTpN6TNwPEVUIxgNxYzcU5WIJ6AfV6AGNxhJyo0nj/Fa7d/e3sQEKAy25x7tKyj7VoFjGtRQ3xvPWg7vs7aCH28yfAi1uVU++aCWChEJDkIJGpzEADpxJ6JjjWN+z/bJTiC2pXdcEAHmnStnvBhyVNidApZF9QnIPe5QRN3MAGWEjQquRp4e74mrdogGmlBEDh+1OaFBOwy+GlDxCAX2l6nup6WdQoeepp7KRE3mhvqhxk8M/wv8A+NWJfT573gVCEjmonXqRVhsjDOnDhTLp9sBaLKAzAJvIi5IBBBFweFVu3hnLYuNdfrrWh3Nw6VM4tpRnuG+hEoUCSDa3DxNdtnhE+1ZjdmOABWQhVrNJNxlCpCUqCZ70QINjaATVjsreNwIgY1FtA5IPge4f+6p+3GXG05nWl5bQ4gpWhUknvJBJBOZQ5Ss9BVK/tPOSFFDgMC9ydeJ715JF+KeVT3O4ellittNuD8R0LVNktwZ8IAPHWK6b9m4R90BQkpVmIVOsjT3R765ZsfAtuHP328veBST092p10Ndl3VwjbTI7IKgmbgpJubkQB7q53PpV27GRU6QfhQNlOHIkHVIAo2JIKY4nhzqBsRtaVvpWqYUnKYixSLes1Gfpak00TTiKehJom4alNxephFMQ3FPrUjjyumgRXlGnRTSiiAqrN7V2l38vkRWndRY1isYiVkngZ/vWa7/H2G8+Z/ivUN18AzSVHRxhLlGTJtx+vWoJVNFw6teNasDkrIt10q/wmBC2ypKrjxvWfUsX51b7G2iEjJzN516WqUOVfUfUf3oaQNOXy1kVOfbF4E+tVOIkXB1+EVBIaGVQI1F5HE/RNbhG3ivChwmXEqabBPElRWf+wVzVWMym/wAffppWk2KrtMJAMK++NAT/AFIWAJ+tKuUdVwzvaNIWSmYGaDYcfL5URCQq4uDxFx6iuc7E3m7JK0pCTn1zAkaG4H71fbD2uG2VIQDnKirNEp/jhaoNglkxUHFGHWh14/6HP/Wi7P262oQo3AEkA3J5VExm0UlbLyZ/DcUHonuJS29lUocAcwvpcVYlcDx7hDqEmNNdAZ8dNOdajcFOZ95JGrJ1t0vPOaB9tCidqumE5cjeUpjvAJuT1zZh4AVVbJx4bUla1qQCmAoTB6SBYiK7cuP6zGeN1r8oQhWVJCSJyBedGZMKGXQgSkCOtDbRh3EqCm0KMqyAAAAk8hw141XYnGQAtpSXAIUUicxHEjmNb8Kz+A20tpxSQTqbGYPHSeNq5zjbOmtdC3dQpLhygJBj2dDr6jX0rpWxXSpJzag1yLc5K1rU6coNtVQAP9Opiuq7Hcyp9qZ0PP8AYVlV6hBNBZbhxf8AUUj0FC+/Ecar8LtIlw8xJPSYAHp8aMeNaRLPOiJTFVR2kedJ/iRq7HO/HyqbtHGBpIJ4mBwuao8Jtp2VDKClKoJJ1zedDx+ZwyTN5gxAqGxs0EkkxfrpNqlrfH45J22qVTxH7Us1Q4chJ9o360ZeLSBJNXyY/EscSrumDestjMGUyTxpr+2e8cukVAxW1FOSIgVLddePHxiJiHkg2r1Q19PnXqjTjxVT21ReaZrQy6B+1d81BnFzN+NNYcLZCtYoKr607Lwpgs2drm8946/xQzjVLQSRe9qjstwKkJVAtfiPr1rFz6UcYGEhXGOPCrPZj/ZZdCApK4JtKDI8x8zVSHv5p4xAkR9X/asdjUM4hBAlCYn48ffVjhsckQABYRB51kcO/FgffU1l0wb1BsmdpJkxbTy6VN2VtMLdCCrNlzkWIKE9mVGFCMwUZBSq3HlWKQ5EwP58asd1nip50nQNrI8exNErJfaWvPimyP8AhBMDgQpR+dC2VLaR+ZpcSkjMm41gmyhzF7a0ze5EhCiSVAmT43+XvqVs0q+7lJ0JCgSOJiY8RXflf6cSTuq94BtZZKfwlnM2R7SFcMhPAmAQeYqiaeOYmTf199a3a+z1LZSsSVpWnxva3nFZXDMnlaa6fHyl47WbO2p2Ku6UZs1vzEgAe+TXW9mudm0hMQI0rkGx2O8D5TwPrp4V1Xt4S1x7unn4dK83L26F23t0tASSMxgRqT0/enbOxBjMdVXuZqm2sS+4mQMo7xHADQAe+pH3gCNY0rIu3McRbXhxrwxpE3qnXiQbgfU8aB96t9fX9qDROYkwCk6fUGnt7RmPq/jVCcYNOlNRiVcAL85+VBoFYw6yIoCcQVWkHleq1D6ovB60PKdQaCyXh4FotTRli+tA7ZRsTSJQZnUUCrQK9QlrMzXqDirbnA25UrSBN6hLcJtUzDOCNb16uXHIynJQBeL0ji6GH/ferPZ+7uKxCc7bKij9alJQnyKyJ8prjn8qrkugTfnSJcq7VuRjDGVttQPFL7BA8e/NRMBu3iVLyKZWMsZh3cygSAAgE3mfa0Gs2rWQQi+kXWDlGoBAJ8DBFXuzd3lut9us9k0R3CU3XA4JBBuI8TNaXHOYXZuHS3iENrcWQpSAntAgJ9lObQkEzNiST5YveTfF7GqSB+G2kwDxjrGhj1qTjbOv+paZiMU0wRLilyJygBJGmtzzPpUrA4xt05WlkqM91ack+EEj3g1QqwSVphKCV/l5z1rSbkbmh19KnloSlBBIUYuDIABIzEwbW0N6vjw8f8pvLUhSloMOIUlWsKBBjnB4VP3XeyuPSTAQo2P/ANfStX9pLLacO3lRGVyEnuiBlOZIHL2dOXSsVsZRQH1ExmaWRIWJBQYvljS4v8q5NqbbzhKHJPskH0I/ep26J7RhaD+RQWE6qSDqeqZmqLaDmZlV5uAfK/yq63KdJMIAKwDAmBFp1PGK6f2f7T7arAhOVR1AWCLfm7xHpHwrl4xGRa0Ed1K1BP8ASMx0NdY3jCcOwkewXVZigG0WF+cSPWsNszDIxS32ezS4sErQO0LajxUG1eyTJ9lQvzGtPjs71OXsFt0WlV5BIA9Y+vXWug/ePw2x/QDPUzXL0v8AYrLa0rRE2cFxW6O0EuJbKSP8tMnhxrPKY1FicVzPWg9rMCbHgNaiOupj6+tDXgtMC4HhWBOD0aRf5UvaDyNQH8TBjl9XoZxM/wAUFmlcmjBd5m9VCHxFp6fGnN4rSTJoNAh7zoxXVG3iqO3izQWnaRx/ivLftrVWMR8KIh8G9BNzdYpKjOOwb0lBxpvy91IBHyqWGUyONORdUIEqBkAX06cfCvX5MtFu3gkttffn4LSDDaP+Iu/dMi0R6xyNQNsb14rEKUVOqAVYIQSlIHAACr/eplZ2RggUwoOOKUhKQBcqhUIEJjQjgVVz2T/FThxl7Fqyw4lRK1LaOkkKmeXPnc2tWs2Tt/EMsE51lYQVIS4qQAleTSxE30gAAWqiXstYDTSW5WlJLi/yozd4JUTYBIN+s8q8tyQCslxosls5VQYCiQoTf/Mk+BjpWblFbiMc4Xyt1S8xklSYzXFhe0SBI5TURDkA8Iv0qanBLWkZUwn9RMDzUeNAxoAAQIMe2oaE9DW5Zekw3D7UcSfwwJ8JJrq/2YKSwlxbzsKIClJvmkG4jzCRGpkVznYGFVmSpKAVT3AqwmR3jzAn58K6JjypvAgOLHeUoLyoUFQAQMpUIEKuJF4B5Vy+Sz1Fkv2y2+G8LuLfTnQlCUBUBOaDJGsqN4GvU1aPOZWlXSJYUDGYmVNFKZgc1C/7VVHAJCg64slBVZIMki3PQQfeLcp2KASVgwUrsmNCQUmPKD6VirGJxzMIEc7mPrrWg3Kdw1kuOOtK0UpGQi5tMqzBOkkAxUTeZGVsQYGYSOPH5iqnAsFQmASLiR7utdpl4ds/fTf71MMiG2TKQCsLKirMTaxk/piucoLqXVKSohxCswIN5nUc61mAYaKYQ2pKh7XLMReOkAVn9s4fs3u8AqcqiLxOhE68Kz8Vy2HKa0uJ2orFtpD+HUp4zchpCQBqoKyFwWjjExTMArJKUphIA52+fGfOoezsIsjNJgWiSRHKCdKt8OPxVATcD1j+a58+X1GpAs5Ef2v1ogdnx5/WnCrhzBORPZrCRxKT77aVXKQm5kAamYFYVE7Qnz1vSAkGpTGEDiZQQY1MinrwStZvobdaCIlxXG3K9O7Ui9rUqmlDX3/WlNWvXTroaCQw6oidR+9TWifnUHBtaiD9fLWpJdye1Y+/0oJ2a1EQuPOoCH8yTofjRWUkgSeFAZ7EXt616o7rsKM/KvUGJxm6uLaQVKw7iQLkiCB/+SbVA2S2mcywlaQoSjMQVDxGgrdIxrwWgIYfuYnIsADifZvVvsLd3DozKLaAsR7QmDee6Tbwrt+W5lZztldubVUtDSiTm7MoUlMpCZMICY0ACLR0B4zG2fjFqUkZUqIutSpUUpEnNmNxYRrxGtWO9SEIkghQMwkRkSSbwBpe+sa1C2HtuT93UcjawlP6gVggpKgIMEjgbTUnc6VTY7aC1ynuIQFFMgWhU2Mgqix09KtMQhTTLS21ZEuFITkOYg5QIUTBHszAmyh1A0mwMC0G1pKeYUIBy3i8jWbknSvbT3eQtIQh1wJTKoSixnKI5creNPOejGexezMVjEp7NC3QmJ9kd4CCdQLgj0oSt0MWkEuNZUjXvJJ8gCSfKtPhHnMKfwswSBlslEkdUgzr8DV3sNp3EHMpazlIOhypULkG4Eae+p+S5hjD7dwjqjkT3bWABiBaBlHl4mtBsRx7FYdLOKbuju9sVC6RHdVfXrfQVtXcDh21tKxK0ALkpVEZySCMpFzY84jwoG/b6UYUdh3sxCLXOpBJ62idbVnesGC2yQ0EMJQSpK5zwMqSOGlyR8b1Ex20XmyFqZADg9rJCMskd2BCZWCqRBMJ5VK+5FTzbUoLkDvA/qA9sge0ALmTY1Z4bepbTKsFi20ILY7LORmR3ZkSIFxBnNrwqzsYjeNThRC0kXETxEcAakbrYORmJAHzt76qsQ+VrucwBiRoR0Fa3d5CENLmIy97OS3lHSU31HG9q3y2cMT71G+5rWSWinKVREhJnTiYtPvqLvVsdbKWFrVmCipMG5HH2uOnSoODakKIcQJzRMkqE2GUDWoWKfVZKhF58x/enHjnJa1u7iSoFMTzJMR68quv8UZacQGmVqKUnMcpUDygx76pd0MqFpSpCMQrUFK1d3MLdxaQhREcTwq3wW0UJeKTnSlJMgqlUzJ4AeUVysyqBvFvriHklsILYgSYJJ90CqZoLdbjs1Z5FtZ62FdAxm8eCGVCglGiiVAHTSQRF70x3bzeYlkZgI9kBIHEWTQYBvCYlDkFpxC+IyHTpWjw+BxBErSpKRc2EnkQBc1q9lbTW+6lCnIk2gaCNTytNdCbYQU8DFp409s8uXi4S6wopBSHHJMAJaJUINyoFQy2uBRE4UolacO66CUznaLRSBrAzqmeorpT/wB6adUQptaJgECI0jNcxym9GdYdxTOQgtkkSoqHMTlgT04VF1kt3t2S7+M0ns25MNLVmVbnA50u0cOnFtSGsjrRyqMC8aiwrobmRpEJASAItpWK2djw4642vuDMSMqpzDx50JdA2Hu5hVkjMvOACRa3uq3G7GH/AFL937Va7LwGHQAG05VayqSet5qarB8nDVNZTE7mtOeypSY53+VerV4RSSDlM3g+VeqGqZOGUQYM2gJsB8Kym19zHMS5d4tpJzEZc0kcritihcHLoqLWN/D5/wA07EsuHKQuCDOgNFc1x32bLIyh0qA9kGwjjxMcagNboHDqC1ASkkRmBvBuBxPHXhXVHsx1KZnhN7eNQncLJWTEGDMTHCrtGERtAZQFLKSUiYbWcx/rUPaNpnTXjqdGHxL9wooAknMUgXNoBuBE+16TWkb2G0iVBWpMoIOWddAbc4tOtP2ng28qitIWvVKUJmdLkAwkH1qDO9i0ywt3EBLmWUpWkE516hIIPei8mIEa0jDDuJYgMrLatUqdIgcJSkAQeRn30/arbj5bZACUI7qUBJtc5lK6kcK1nbyyEIIbROVSpSmE6GDNjGhNBznbOyiltvEBwuGYSpTmcmCRAkyE6+yY91U22d43IDbajlMKWFgmFC1iSTpTP8IUteVJBTPdIIAjhrRMXu+pkIUuCFG19YE1uWfYNsZSlOpWddTw+rU/F4ptbziC4XMyiTGaBOqR3dQJEj1iaNsZsh0ACZNq1Gz/ALPGlKXBeSoGUvDLrrGUyFco99SYOZ4TZXav5Gc0c+I8Yrpre6C2UtLzpOl1gqAkiysxkCLQk34iKv8AcbYTWHahwQ8oyouJKFHkACAI6CrnbWxxim+yCygSDIk6XA1HGry5Wp05S1sdrD4kggGO9lGg5ieA6VF3q2WwT2iQojknUHhm5D1Nbb/44eF0PpUf6kkTfnerndzdR1kFLwacCr3AVHS40FZ2+zY5Bu9tAMOJ7RKIBnMUAqv/AFRNdbw2ycJjcjqkd4JIP5SoGdeIIJmaNt/c7CLSVuNtIEypYlB9Uke+qXAbnoUScBjFADXKpK/IkRSmzDt49wWFIQptSwRZQmTHC/71mWtxHEd5p9uT+U50kfKug4fZGNyFKsQCORbCSfOTSMbAdjvFN+BNx5jWhrJM4FxCe9AWLKWg2ANiU5TyPKm7wJxmAhLb6lsLEtnMb8Smfq1bA7JLZk5I0MnUcfrpQ8Jh2lKVg3VJKFiUJk5geaZ0P7VCstszexIZOaTaFTa54X1qyw/2htQlCEnSLCasNnbkNoUtvEN9omJQ7JAI5EAyFD0qA5uklskYfuxrmv8A9XAUJZRtt47FvIypbKAoDvHiDyj41UYLBuhwBxIEaqiYHpVvgNjOqOZbqQidEkrNuXGau8KpqVNrTkCdCTOYHif2oqswjy0nuwkxYHjzq2/xBSBKiCNBYiKlt7PRrCVTobK872pydmCZLyh07nwi1Etg+GWlSQoi5HC49aWnYN1AlCVqMa5v7V6qxbQWnZkRHKRrQwwomTp4C9SnEwJrxFqjeowZkmR6x+9MOAT156kRUgUPEK7k/WlFZjaOwStWcqV+lKUj2gZIzeFAOzXENBIOQg2CR7XhmIBq+xajB/0TU1LCVJRIGnC3A8qDEYLZ2JAWlpxaXFQQrKFEDiL6JPMZjwq7a3cW7fEJCkkXjulR5rSABPhWkwuHQlZKUpBMSQAJqUvWqzb2pcFu0y2O4ygWj2b+Z4iqjejcdzFOpU26hCEpiFBRI5wARPCtfhHSUiTUlBqyMXlYw2xvs/Uy4ha3kOZToEFPocxrZ4hgKTHs8o4VLNJwq4x52gNiBxrxT0FPFKUyKhofZ8QADSwTwowFPSKuJ5Krauxk4hGVc87GPWqlGzcJs78UDs1EZYClHNN7Am5kVp3Fm1ZXfTCIcLYWnMASRM61K3wtvVW2Ax4fRmQk8QCr41JQyrjFVOyRlAyyLczV+3pSdry/X0pdrYJTggKyg+Mj0qoTu9KUy6rOkykkyR1vethkB1E1ktusBDkplJGkEj3TFStceWrLCbaMhjEphZ0UB3VDmDTcay4gqLZJB5CfKPnVC+6XGl5zOSCjoc1a/YxllJOpSKey/r3FYzhluKEiDoTBHmNfo1bPbHbWBnEkcePuqRgzapNakcufyXekdvChIATAA0ApuIZBAlIPkKH2hLgE1Ke0oncs1EU2g2EW1r1RFIAuLEm9zXqzrt43+X//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AutoShape 6" descr="data:image/jpeg;base64,/9j/4AAQSkZJRgABAQAAAQABAAD/2wCEAAkGBxQSEhUUExQWFhQXGBwXFxgYGBcYHBocGhwcHBwdGBsaHCggHBwlHBgYITEiJSkrLi4uFx8zODMsNygtLiwBCgoKDg0OGhAQGiwkHBwsLCwsLCwsLCwsLCwsLCwsLCwsLCwsLCwsLCwsLCwsLCwsLCwsLCwsLCwsLCwsLCwsLP/AABEIANsA5gMBIgACEQEDEQH/xAAcAAABBQEBAQAAAAAAAAAAAAADAQIEBQYHAAj/xABCEAABAwIDBQUFBwIDCAMAAAABAgMRACEEEjEFBkFRYRMicYGRMqGxwfAHFCNCUtHhYvEVM3IkQ1OCorLC0hdjkv/EABkBAQEBAQEBAAAAAAAAAAAAAAABAgMEBf/EACQRAQEBAAICAgIBBQAAAAAAAAABEQIhEjEDQRMiUSNCYYGR/9oADAMBAAIRAxEAPwDqLKBRjFIG6Upr5b6BRRIoSAZqRFGeXRkV7LT8tLFVnQimmFujKNMmo1KblpIp4vXimi6ERXop+WmmoumjnSZaUJrxFFNy15SadFeoGFFKUzSKoeZVAQopsUNSzTL0Ucio603mLU+Txprk0A1p86A4ijqEV4M0EVTQGomaM0xaIgcKItk0Ro86AScN50F7CgA2Bq19KjvC1Bnn2OleqwfRXqDQoogFDAogrTjSpTSg0opQKM6SKQmnLXFBJmhJpFmmClUaaio6SdH16a9XiKDwFOCBTRSzRCKTTMtEKqC64ACSQALkngKLCzUfEYoJgakmw0orLoWkKSoKSdCDIPgay2O2sRjS3lCgAEgGLkiT8fdUbjSMrJnMkJNogzPuFPioTOKCnAibpkn0qaTFAhRSZCNKdmp2agEEE17sJHWiJPCnTQRiyeNObTRCqvNJuaKaU0iWrzRSKWIomgqRUdxFSXnYtQUvCiobyDXqMtVeoLlFPNAQ7Ts5rTleNFC701S70ymE1CcRFKppppVTM9GpD5r00zNXs1FwQGvE0zNTSqhg6DXiahOtJWnKq6TqJI+FUz6XcH32yp7DD2mz3nGxxUgn20jik96AYJ0oni0oNIRUHD45KkBaVBSFCUqBsRzrL757zlLKhhncjiIKjlChGmUz7JJIg9NORfFkWXHy48lrEqZb7ZwpQFECCo3EGQND50j2x8QfaeLgJ70qMweMmrTdX7PjiGkPrxSk9oMxSlIJB/1E/Kr/AGvuicHhy60+45k7ykrAMjjlKRI5xemF5SXB93zkCMw7xFyTqbc6v3l8qz+wVofAJkKykgaTaDb0q42arOgTqCQfK1RpJQZFFS2SJqnXt9kPpYSS44dQgTlHNR0Aq+aXRL0ABOlO6VKCYNqRaKuMeaGRSpFOKYNETUb00GKQqpXDQVUIC4ZJoRNHNCUIoqC6sjwr1PWi9eoLho0agsoo8VWK8nShLNFOlBbE0IaulA9aLlpgEVF0PNypFLoqtKgvPQbUVJzTTJquxmLdSPw2u08FgK6wFAD/AKv5j4TbralJQvM04dEOJKFGP0zZX/KTRVyTShXWhpcBFqj4jHtoPeUL8PL3UGB3z2l9zf7PDWzgqdZFhJ1Ugi6CYJIFjrY657b22UlhJQYK+8UlIGX9zrBHCpW9e1WlvuliHHDAKrFIHjofAaxWDxXtErJUo+lb4zR1j7PtusdmylzEKbXmylBVlQqSekXkVul7TwzCVhLinJJHtlyCRpqQK4VsnZKsQJSQAAOUDy5fvW42DhHWkpzDuEXTYiPjass3jqT96DZDv3hKFAwuSJIgfl91qgbN2s/i3XEtO9kySStwgCw/T1NQd6E9o+lLiciNAo3Srp0MW/tV9gNiFgocagtrABTrcXJINjUaaDdZvBtgpwziFnVZCgpRPNR+hWlwxmq9nDoHeCUpJAuEgHzIqShUUS+k8rilSZFRg5zpoVyq6x4JK0UJRoyFyKjL1jgaU4vKNDKaJXgKjYGSmLFSSihqbouoa0V6iuoivUBm8YgEJKk5jwmptc4acy8rVd4fbJ7PszfhN5jyqs3i1kWprYisvs/bhQrKTKR4adK0WHxaFiQocr2ozZYl0B2jTUd5UUqcQFJOU3qvPxqxc0NVL4hVlcpqOoySfSm47BNvILbqQpB4Hh1B4EcxcUwqpmLeSlClKMISO9qZPBI5/Q40GaexSsJh051qdJ/yh3lLIJhOlzIj1qKxudicavPillhk3Daf8w9CPZRoNZPQVrNkbPAWX3hLytJ/3af0p5HmfLQVaYnEBptbirJQkqP/ACiflVHEd5ezaxLjTKAhlpQbSLknLZRUTdRzZrk6QNKzj6Cbnr7rfvR3cWV5iq5UQZt7RJJnxvQS6CmOIKvjPzNakvsaXdfaAbbWTplMixB0i3MH41o93NsEoSlSrp05kcjxrnTOIUlKkpMTxjkavNioI75mxA9Tas2De4tlDyFtkSNb6gkcPSs5upvmMO4rC4mVtTAX+ZMaVe4fEi56fXxrlm87gOIUpJEE8Pf76vGbcK+g8G93QQoONm6VJ5cJ61OcdSElRIgcTXE90N4lpPZFZBM5TOvQ0He7auIZdCXFkwUqCZ1Hy0qZdwfRQw6CLDhqKhOMQY4cDWC2Jv6XuyaZIUEZA44QQQCUhIg+0okqTItbNW0wmGQwgITOUTEkqNzOp8atcuPHlPdSGkETNOcamjoUDpSmBTE8qjlulAp8zSERUXSZa8qlJpDQRXTXqVaeVeqOrkiMcRAJsIqyw+JFiDy+FZkr58fTytU8GBrfn9etBfqXJB0/mio2mAD06a6XFZtOJUIhUwfH199PdcOWg6RsDbAcAF4Psk8xwPpU/Eu96K5fsfavZKubTIN7H9tK6LhsYlxKXAZkSYv9QaGJLzwAuarVLvJouPUMoPXlzqBM2Fz8fP50ElpOdWUWtM8EgC5PSgMrGIWCkf7O0e4T/vFzdf8ApBmOZnlWcVtE4tzsWCoMpMvuAZe0g2Sk/p+QNaluAAE2AAAA4AcuVBPbV0qi+0DFhvZ+IJtmT2Y8VkJ+BNXeHXe9V28eFaxCmmHUZk5kLIlQv2rbd4iRC1VZ7K4HizCPEJj68PhVdgnDPSb1abVZABymQVFKJAEiYTaTHqeNV7uDcRqDlHGDAMxBgc7eld+GeOMtPszBodiBY69PLpWhCMrBSlPsOAFQFyTkME8r+U1ld1sWlCgFGxMTlHHqqOVbhbKuycGWxyqAkHSL2GsJHpXGzLjSCy77ciSDa8SNIkX4Vb7m7n4fGYJwvpAcW6ohabLRFgJM9bHWazW0ntSELF5BCkxM8pmtl9k+KCkugJyyQrz0OmvOahWT2z9meKwiw60oPtJM2stI6p4+VD+1TBn/AGZyLqRl8YAP712vHiW1jmk/Cm7KYTkbMCyRFtPCteV3Wd6ci+yXdh4vh91taGkd4ZklOdQnLEi8ST5CuxOok1KVTIqW7U8nk2p4M02aIlFqjNNApYp4TXimqzoRFMWYoxFV+1Jy1GuPaKvaYBuPCK9VUueJr1R1cnQ9HlUljFgiJHOqBK5HWePy60Zl4JM3sNPrxPpQaIESTpN6TNwPEVUIxgNxYzcU5WIJ6AfV6AGNxhJyo0nj/Fa7d/e3sQEKAy25x7tKyj7VoFjGtRQ3xvPWg7vs7aCH28yfAi1uVU++aCWChEJDkIJGpzEADpxJ6JjjWN+z/bJTiC2pXdcEAHmnStnvBhyVNidApZF9QnIPe5QRN3MAGWEjQquRp4e74mrdogGmlBEDh+1OaFBOwy+GlDxCAX2l6nup6WdQoeepp7KRE3mhvqhxk8M/wv8A+NWJfT573gVCEjmonXqRVhsjDOnDhTLp9sBaLKAzAJvIi5IBBBFweFVu3hnLYuNdfrrWh3Nw6VM4tpRnuG+hEoUCSDa3DxNdtnhE+1ZjdmOABWQhVrNJNxlCpCUqCZ70QINjaATVjsreNwIgY1FtA5IPge4f+6p+3GXG05nWl5bQ4gpWhUknvJBJBOZQ5Ss9BVK/tPOSFFDgMC9ydeJ715JF+KeVT3O4ellittNuD8R0LVNktwZ8IAPHWK6b9m4R90BQkpVmIVOsjT3R765ZsfAtuHP328veBST092p10Ndl3VwjbTI7IKgmbgpJubkQB7q53PpV27GRU6QfhQNlOHIkHVIAo2JIKY4nhzqBsRtaVvpWqYUnKYixSLes1Gfpak00TTiKehJom4alNxephFMQ3FPrUjjyumgRXlGnRTSiiAqrN7V2l38vkRWndRY1isYiVkngZ/vWa7/H2G8+Z/ivUN18AzSVHRxhLlGTJtx+vWoJVNFw6teNasDkrIt10q/wmBC2ypKrjxvWfUsX51b7G2iEjJzN516WqUOVfUfUf3oaQNOXy1kVOfbF4E+tVOIkXB1+EVBIaGVQI1F5HE/RNbhG3ivChwmXEqabBPElRWf+wVzVWMym/wAffppWk2KrtMJAMK++NAT/AFIWAJ+tKuUdVwzvaNIWSmYGaDYcfL5URCQq4uDxFx6iuc7E3m7JK0pCTn1zAkaG4H71fbD2uG2VIQDnKirNEp/jhaoNglkxUHFGHWh14/6HP/Wi7P262oQo3AEkA3J5VExm0UlbLyZ/DcUHonuJS29lUocAcwvpcVYlcDx7hDqEmNNdAZ8dNOdajcFOZ95JGrJ1t0vPOaB9tCidqumE5cjeUpjvAJuT1zZh4AVVbJx4bUla1qQCmAoTB6SBYiK7cuP6zGeN1r8oQhWVJCSJyBedGZMKGXQgSkCOtDbRh3EqCm0KMqyAAAAk8hw141XYnGQAtpSXAIUUicxHEjmNb8Kz+A20tpxSQTqbGYPHSeNq5zjbOmtdC3dQpLhygJBj2dDr6jX0rpWxXSpJzag1yLc5K1rU6coNtVQAP9Opiuq7Hcyp9qZ0PP8AYVlV6hBNBZbhxf8AUUj0FC+/Ecar8LtIlw8xJPSYAHp8aMeNaRLPOiJTFVR2kedJ/iRq7HO/HyqbtHGBpIJ4mBwuao8Jtp2VDKClKoJJ1zedDx+ZwyTN5gxAqGxs0EkkxfrpNqlrfH45J22qVTxH7Us1Q4chJ9o360ZeLSBJNXyY/EscSrumDestjMGUyTxpr+2e8cukVAxW1FOSIgVLddePHxiJiHkg2r1Q19PnXqjTjxVT21ReaZrQy6B+1d81BnFzN+NNYcLZCtYoKr607Lwpgs2drm8946/xQzjVLQSRe9qjstwKkJVAtfiPr1rFz6UcYGEhXGOPCrPZj/ZZdCApK4JtKDI8x8zVSHv5p4xAkR9X/asdjUM4hBAlCYn48ffVjhsckQABYRB51kcO/FgffU1l0wb1BsmdpJkxbTy6VN2VtMLdCCrNlzkWIKE9mVGFCMwUZBSq3HlWKQ5EwP58asd1nip50nQNrI8exNErJfaWvPimyP8AhBMDgQpR+dC2VLaR+ZpcSkjMm41gmyhzF7a0ze5EhCiSVAmT43+XvqVs0q+7lJ0JCgSOJiY8RXflf6cSTuq94BtZZKfwlnM2R7SFcMhPAmAQeYqiaeOYmTf199a3a+z1LZSsSVpWnxva3nFZXDMnlaa6fHyl47WbO2p2Ku6UZs1vzEgAe+TXW9mudm0hMQI0rkGx2O8D5TwPrp4V1Xt4S1x7unn4dK83L26F23t0tASSMxgRqT0/enbOxBjMdVXuZqm2sS+4mQMo7xHADQAe+pH3gCNY0rIu3McRbXhxrwxpE3qnXiQbgfU8aB96t9fX9qDROYkwCk6fUGnt7RmPq/jVCcYNOlNRiVcAL85+VBoFYw6yIoCcQVWkHleq1D6ovB60PKdQaCyXh4FotTRli+tA7ZRsTSJQZnUUCrQK9QlrMzXqDirbnA25UrSBN6hLcJtUzDOCNb16uXHIynJQBeL0ji6GH/ferPZ+7uKxCc7bKij9alJQnyKyJ8prjn8qrkugTfnSJcq7VuRjDGVttQPFL7BA8e/NRMBu3iVLyKZWMsZh3cygSAAgE3mfa0Gs2rWQQi+kXWDlGoBAJ8DBFXuzd3lut9us9k0R3CU3XA4JBBuI8TNaXHOYXZuHS3iENrcWQpSAntAgJ9lObQkEzNiST5YveTfF7GqSB+G2kwDxjrGhj1qTjbOv+paZiMU0wRLilyJygBJGmtzzPpUrA4xt05WlkqM91ack+EEj3g1QqwSVphKCV/l5z1rSbkbmh19KnloSlBBIUYuDIABIzEwbW0N6vjw8f8pvLUhSloMOIUlWsKBBjnB4VP3XeyuPSTAQo2P/ANfStX9pLLacO3lRGVyEnuiBlOZIHL2dOXSsVsZRQH1ExmaWRIWJBQYvljS4v8q5NqbbzhKHJPskH0I/ep26J7RhaD+RQWE6qSDqeqZmqLaDmZlV5uAfK/yq63KdJMIAKwDAmBFp1PGK6f2f7T7arAhOVR1AWCLfm7xHpHwrl4xGRa0Ed1K1BP8ASMx0NdY3jCcOwkewXVZigG0WF+cSPWsNszDIxS32ezS4sErQO0LajxUG1eyTJ9lQvzGtPjs71OXsFt0WlV5BIA9Y+vXWug/ePw2x/QDPUzXL0v8AYrLa0rRE2cFxW6O0EuJbKSP8tMnhxrPKY1FicVzPWg9rMCbHgNaiOupj6+tDXgtMC4HhWBOD0aRf5UvaDyNQH8TBjl9XoZxM/wAUFmlcmjBd5m9VCHxFp6fGnN4rSTJoNAh7zoxXVG3iqO3izQWnaRx/ivLftrVWMR8KIh8G9BNzdYpKjOOwb0lBxpvy91IBHyqWGUyONORdUIEqBkAX06cfCvX5MtFu3gkttffn4LSDDaP+Iu/dMi0R6xyNQNsb14rEKUVOqAVYIQSlIHAACr/eplZ2RggUwoOOKUhKQBcqhUIEJjQjgVVz2T/FThxl7Fqyw4lRK1LaOkkKmeXPnc2tWs2Tt/EMsE51lYQVIS4qQAleTSxE30gAAWqiXstYDTSW5WlJLi/yozd4JUTYBIN+s8q8tyQCslxosls5VQYCiQoTf/Mk+BjpWblFbiMc4Xyt1S8xklSYzXFhe0SBI5TURDkA8Iv0qanBLWkZUwn9RMDzUeNAxoAAQIMe2oaE9DW5Zekw3D7UcSfwwJ8JJrq/2YKSwlxbzsKIClJvmkG4jzCRGpkVznYGFVmSpKAVT3AqwmR3jzAn58K6JjypvAgOLHeUoLyoUFQAQMpUIEKuJF4B5Vy+Sz1Fkv2y2+G8LuLfTnQlCUBUBOaDJGsqN4GvU1aPOZWlXSJYUDGYmVNFKZgc1C/7VVHAJCg64slBVZIMki3PQQfeLcp2KASVgwUrsmNCQUmPKD6VirGJxzMIEc7mPrrWg3Kdw1kuOOtK0UpGQi5tMqzBOkkAxUTeZGVsQYGYSOPH5iqnAsFQmASLiR7utdpl4ds/fTf71MMiG2TKQCsLKirMTaxk/piucoLqXVKSohxCswIN5nUc61mAYaKYQ2pKh7XLMReOkAVn9s4fs3u8AqcqiLxOhE68Kz8Vy2HKa0uJ2orFtpD+HUp4zchpCQBqoKyFwWjjExTMArJKUphIA52+fGfOoezsIsjNJgWiSRHKCdKt8OPxVATcD1j+a58+X1GpAs5Ef2v1ogdnx5/WnCrhzBORPZrCRxKT77aVXKQm5kAamYFYVE7Qnz1vSAkGpTGEDiZQQY1MinrwStZvobdaCIlxXG3K9O7Ui9rUqmlDX3/WlNWvXTroaCQw6oidR+9TWifnUHBtaiD9fLWpJdye1Y+/0oJ2a1EQuPOoCH8yTofjRWUkgSeFAZ7EXt616o7rsKM/KvUGJxm6uLaQVKw7iQLkiCB/+SbVA2S2mcywlaQoSjMQVDxGgrdIxrwWgIYfuYnIsADifZvVvsLd3DozKLaAsR7QmDee6Tbwrt+W5lZztldubVUtDSiTm7MoUlMpCZMICY0ACLR0B4zG2fjFqUkZUqIutSpUUpEnNmNxYRrxGtWO9SEIkghQMwkRkSSbwBpe+sa1C2HtuT93UcjawlP6gVggpKgIMEjgbTUnc6VTY7aC1ynuIQFFMgWhU2Mgqix09KtMQhTTLS21ZEuFITkOYg5QIUTBHszAmyh1A0mwMC0G1pKeYUIBy3i8jWbknSvbT3eQtIQh1wJTKoSixnKI5creNPOejGexezMVjEp7NC3QmJ9kd4CCdQLgj0oSt0MWkEuNZUjXvJJ8gCSfKtPhHnMKfwswSBlslEkdUgzr8DV3sNp3EHMpazlIOhypULkG4Eae+p+S5hjD7dwjqjkT3bWABiBaBlHl4mtBsRx7FYdLOKbuju9sVC6RHdVfXrfQVtXcDh21tKxK0ALkpVEZySCMpFzY84jwoG/b6UYUdh3sxCLXOpBJ62idbVnesGC2yQ0EMJQSpK5zwMqSOGlyR8b1Ex20XmyFqZADg9rJCMskd2BCZWCqRBMJ5VK+5FTzbUoLkDvA/qA9sge0ALmTY1Z4bepbTKsFi20ILY7LORmR3ZkSIFxBnNrwqzsYjeNThRC0kXETxEcAakbrYORmJAHzt76qsQ+VrucwBiRoR0Fa3d5CENLmIy97OS3lHSU31HG9q3y2cMT71G+5rWSWinKVREhJnTiYtPvqLvVsdbKWFrVmCipMG5HH2uOnSoODakKIcQJzRMkqE2GUDWoWKfVZKhF58x/enHjnJa1u7iSoFMTzJMR68quv8UZacQGmVqKUnMcpUDygx76pd0MqFpSpCMQrUFK1d3MLdxaQhREcTwq3wW0UJeKTnSlJMgqlUzJ4AeUVysyqBvFvriHklsILYgSYJJ90CqZoLdbjs1Z5FtZ62FdAxm8eCGVCglGiiVAHTSQRF70x3bzeYlkZgI9kBIHEWTQYBvCYlDkFpxC+IyHTpWjw+BxBErSpKRc2EnkQBc1q9lbTW+6lCnIk2gaCNTytNdCbYQU8DFp409s8uXi4S6wopBSHHJMAJaJUINyoFQy2uBRE4UolacO66CUznaLRSBrAzqmeorpT/wB6adUQptaJgECI0jNcxym9GdYdxTOQgtkkSoqHMTlgT04VF1kt3t2S7+M0ns25MNLVmVbnA50u0cOnFtSGsjrRyqMC8aiwrobmRpEJASAItpWK2djw4642vuDMSMqpzDx50JdA2Hu5hVkjMvOACRa3uq3G7GH/AFL937Va7LwGHQAG05VayqSet5qarB8nDVNZTE7mtOeypSY53+VerV4RSSDlM3g+VeqGqZOGUQYM2gJsB8Kym19zHMS5d4tpJzEZc0kcritihcHLoqLWN/D5/wA07EsuHKQuCDOgNFc1x32bLIyh0qA9kGwjjxMcagNboHDqC1ASkkRmBvBuBxPHXhXVHsx1KZnhN7eNQncLJWTEGDMTHCrtGERtAZQFLKSUiYbWcx/rUPaNpnTXjqdGHxL9wooAknMUgXNoBuBE+16TWkb2G0iVBWpMoIOWddAbc4tOtP2ng28qitIWvVKUJmdLkAwkH1qDO9i0ywt3EBLmWUpWkE516hIIPei8mIEa0jDDuJYgMrLatUqdIgcJSkAQeRn30/arbj5bZACUI7qUBJtc5lK6kcK1nbyyEIIbROVSpSmE6GDNjGhNBznbOyiltvEBwuGYSpTmcmCRAkyE6+yY91U22d43IDbajlMKWFgmFC1iSTpTP8IUteVJBTPdIIAjhrRMXu+pkIUuCFG19YE1uWfYNsZSlOpWddTw+rU/F4ptbziC4XMyiTGaBOqR3dQJEj1iaNsZsh0ACZNq1Gz/ALPGlKXBeSoGUvDLrrGUyFco99SYOZ4TZXav5Gc0c+I8Yrpre6C2UtLzpOl1gqAkiysxkCLQk34iKv8AcbYTWHahwQ8oyouJKFHkACAI6CrnbWxxim+yCygSDIk6XA1HGry5Wp05S1sdrD4kggGO9lGg5ieA6VF3q2WwT2iQojknUHhm5D1Nbb/44eF0PpUf6kkTfnerndzdR1kFLwacCr3AVHS40FZ2+zY5Bu9tAMOJ7RKIBnMUAqv/AFRNdbw2ycJjcjqkd4JIP5SoGdeIIJmaNt/c7CLSVuNtIEypYlB9Uke+qXAbnoUScBjFADXKpK/IkRSmzDt49wWFIQptSwRZQmTHC/71mWtxHEd5p9uT+U50kfKug4fZGNyFKsQCORbCSfOTSMbAdjvFN+BNx5jWhrJM4FxCe9AWLKWg2ANiU5TyPKm7wJxmAhLb6lsLEtnMb8Smfq1bA7JLZk5I0MnUcfrpQ8Jh2lKVg3VJKFiUJk5geaZ0P7VCstszexIZOaTaFTa54X1qyw/2htQlCEnSLCasNnbkNoUtvEN9omJQ7JAI5EAyFD0qA5uklskYfuxrmv8A9XAUJZRtt47FvIypbKAoDvHiDyj41UYLBuhwBxIEaqiYHpVvgNjOqOZbqQidEkrNuXGau8KpqVNrTkCdCTOYHif2oqswjy0nuwkxYHjzq2/xBSBKiCNBYiKlt7PRrCVTobK872pydmCZLyh07nwi1Etg+GWlSQoi5HC49aWnYN1AlCVqMa5v7V6qxbQWnZkRHKRrQwwomTp4C9SnEwJrxFqjeowZkmR6x+9MOAT156kRUgUPEK7k/WlFZjaOwStWcqV+lKUj2gZIzeFAOzXENBIOQg2CR7XhmIBq+xajB/0TU1LCVJRIGnC3A8qDEYLZ2JAWlpxaXFQQrKFEDiL6JPMZjwq7a3cW7fEJCkkXjulR5rSABPhWkwuHQlZKUpBMSQAJqUvWqzb2pcFu0y2O4ygWj2b+Z4iqjejcdzFOpU26hCEpiFBRI5wARPCtfhHSUiTUlBqyMXlYw2xvs/Uy4ha3kOZToEFPocxrZ4hgKTHs8o4VLNJwq4x52gNiBxrxT0FPFKUyKhofZ8QADSwTwowFPSKuJ5Krauxk4hGVc87GPWqlGzcJs78UDs1EZYClHNN7Am5kVp3Fm1ZXfTCIcLYWnMASRM61K3wtvVW2Ax4fRmQk8QCr41JQyrjFVOyRlAyyLczV+3pSdry/X0pdrYJTggKyg+Mj0qoTu9KUy6rOkykkyR1vethkB1E1ktusBDkplJGkEj3TFStceWrLCbaMhjEphZ0UB3VDmDTcay4gqLZJB5CfKPnVC+6XGl5zOSCjoc1a/YxllJOpSKey/r3FYzhluKEiDoTBHmNfo1bPbHbWBnEkcePuqRgzapNakcufyXekdvChIATAA0ApuIZBAlIPkKH2hLgE1Ke0oncs1EU2g2EW1r1RFIAuLEm9zXqzrt43+X//2Q==">
            <a:hlinkClick r:id="rId2"/>
          </p:cNvPr>
          <p:cNvSpPr>
            <a:spLocks noChangeAspect="1" noChangeArrowheads="1"/>
          </p:cNvSpPr>
          <p:nvPr/>
        </p:nvSpPr>
        <p:spPr bwMode="auto">
          <a:xfrm>
            <a:off x="-1600200" y="-1828800"/>
            <a:ext cx="4762500" cy="455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9224" name="Picture 8" descr="http://1.bp.blogspot.com/-JBEhpsbKc_w/UKeIl7t8deI/AAAAAAAAFms/yiLjEdnr3JE/s1600/mountain-m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1" y="3352800"/>
            <a:ext cx="4891989"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772812" y="3229071"/>
            <a:ext cx="4895188" cy="3752659"/>
          </a:xfrm>
          <a:prstGeom prst="rect">
            <a:avLst/>
          </a:prstGeom>
        </p:spPr>
      </p:pic>
    </p:spTree>
    <p:extLst>
      <p:ext uri="{BB962C8B-B14F-4D97-AF65-F5344CB8AC3E}">
        <p14:creationId xmlns:p14="http://schemas.microsoft.com/office/powerpoint/2010/main" val="9839066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143000"/>
          </a:xfrm>
        </p:spPr>
        <p:txBody>
          <a:bodyPr>
            <a:normAutofit fontScale="90000"/>
          </a:bodyPr>
          <a:lstStyle/>
          <a:p>
            <a:r>
              <a:rPr lang="en-US" dirty="0" smtClean="0"/>
              <a:t/>
            </a:r>
            <a:br>
              <a:rPr lang="en-US" dirty="0" smtClean="0"/>
            </a:br>
            <a:r>
              <a:rPr lang="en-US" dirty="0" smtClean="0"/>
              <a:t>“Oregon Fever” </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FFFF00"/>
                </a:solidFill>
              </a:rPr>
              <a:t>Settlers sought after the free and fertile land of the Oregon Territory.</a:t>
            </a:r>
            <a:endParaRPr lang="en-US" dirty="0">
              <a:solidFill>
                <a:srgbClr val="FFFF00"/>
              </a:solidFill>
            </a:endParaRPr>
          </a:p>
        </p:txBody>
      </p:sp>
      <p:pic>
        <p:nvPicPr>
          <p:cNvPr id="10242" name="Picture 2" descr="http://www.oregon.gov/deq/PublishingImages/bigstock-Sisters-24730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667000"/>
            <a:ext cx="886248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649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Oregon Trail</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Most settlers traveled the 2,000 mile long trail to get from </a:t>
            </a:r>
            <a:r>
              <a:rPr lang="en-US" dirty="0" smtClean="0">
                <a:solidFill>
                  <a:srgbClr val="FFFF00"/>
                </a:solidFill>
              </a:rPr>
              <a:t>Missouri to Portland, Oregon.</a:t>
            </a:r>
            <a:endParaRPr lang="en-US" dirty="0">
              <a:solidFill>
                <a:srgbClr val="FFFF00"/>
              </a:solidFill>
            </a:endParaRPr>
          </a:p>
        </p:txBody>
      </p:sp>
      <p:pic>
        <p:nvPicPr>
          <p:cNvPr id="11266" name="Picture 2" descr="http://t3.gstatic.com/images?q=tbn:ANd9GcSa0oi59MkRZnLpMSHwMIvlqWoDn_t-82VXN0fbAtRFV1jwm19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7000"/>
            <a:ext cx="875286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503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Trail</a:t>
            </a:r>
            <a:endParaRPr lang="en-US" dirty="0"/>
          </a:p>
        </p:txBody>
      </p:sp>
      <p:sp>
        <p:nvSpPr>
          <p:cNvPr id="3" name="Content Placeholder 2"/>
          <p:cNvSpPr>
            <a:spLocks noGrp="1"/>
          </p:cNvSpPr>
          <p:nvPr>
            <p:ph idx="1"/>
          </p:nvPr>
        </p:nvSpPr>
        <p:spPr/>
        <p:txBody>
          <a:bodyPr/>
          <a:lstStyle/>
          <a:p>
            <a:r>
              <a:rPr lang="en-US" dirty="0" smtClean="0"/>
              <a:t>Settlers were willing to make the long journey for several reasons:</a:t>
            </a:r>
          </a:p>
          <a:p>
            <a:pPr lvl="1"/>
            <a:r>
              <a:rPr lang="en-US" dirty="0" smtClean="0"/>
              <a:t>A fresh start</a:t>
            </a:r>
          </a:p>
          <a:p>
            <a:pPr lvl="1"/>
            <a:r>
              <a:rPr lang="en-US" dirty="0" smtClean="0"/>
              <a:t>Fur trading</a:t>
            </a:r>
          </a:p>
          <a:p>
            <a:pPr lvl="1"/>
            <a:r>
              <a:rPr lang="en-US" dirty="0" smtClean="0"/>
              <a:t>Farm land</a:t>
            </a:r>
            <a:endParaRPr lang="en-US" dirty="0"/>
          </a:p>
        </p:txBody>
      </p:sp>
      <p:pic>
        <p:nvPicPr>
          <p:cNvPr id="1026" name="Picture 2" descr="http://fg.ed.pacificu.edu/sweb/updike/files/Oregon%20Trail%20Mormon%20Emigrant%20Fami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891" y="2841732"/>
            <a:ext cx="5666597" cy="346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8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Trail</a:t>
            </a:r>
            <a:endParaRPr lang="en-US" dirty="0"/>
          </a:p>
        </p:txBody>
      </p:sp>
      <p:sp>
        <p:nvSpPr>
          <p:cNvPr id="3" name="Content Placeholder 2"/>
          <p:cNvSpPr>
            <a:spLocks noGrp="1"/>
          </p:cNvSpPr>
          <p:nvPr>
            <p:ph idx="1"/>
          </p:nvPr>
        </p:nvSpPr>
        <p:spPr>
          <a:xfrm>
            <a:off x="2057400" y="1295401"/>
            <a:ext cx="8229600" cy="4525963"/>
          </a:xfrm>
        </p:spPr>
        <p:txBody>
          <a:bodyPr/>
          <a:lstStyle/>
          <a:p>
            <a:r>
              <a:rPr lang="en-US" dirty="0" smtClean="0">
                <a:solidFill>
                  <a:srgbClr val="FFFF00"/>
                </a:solidFill>
              </a:rPr>
              <a:t>The long trip was extremely hazardous</a:t>
            </a:r>
          </a:p>
          <a:p>
            <a:pPr lvl="1"/>
            <a:r>
              <a:rPr lang="en-US" dirty="0" smtClean="0"/>
              <a:t>Travelers experienced disease, accidents, lack of water and harsh weather.</a:t>
            </a:r>
          </a:p>
          <a:p>
            <a:pPr lvl="1"/>
            <a:r>
              <a:rPr lang="en-US" dirty="0" smtClean="0"/>
              <a:t>Despite all the hardships </a:t>
            </a:r>
            <a:r>
              <a:rPr lang="en-US" dirty="0" smtClean="0">
                <a:solidFill>
                  <a:srgbClr val="FFFF00"/>
                </a:solidFill>
              </a:rPr>
              <a:t>over 50,000 people reach Oregon </a:t>
            </a:r>
            <a:r>
              <a:rPr lang="en-US" dirty="0" smtClean="0"/>
              <a:t>between 1840 and 1860.</a:t>
            </a:r>
            <a:endParaRPr lang="en-US" dirty="0"/>
          </a:p>
        </p:txBody>
      </p:sp>
      <p:pic>
        <p:nvPicPr>
          <p:cNvPr id="12290" name="Picture 2" descr="http://ecx.images-amazon.com/images/I/51uAWYgTw+L._SX500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57600"/>
            <a:ext cx="61341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134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232</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Tw Cen MT</vt:lpstr>
      <vt:lpstr>Thatch</vt:lpstr>
      <vt:lpstr>13.2 TRAILS TO THE WEST</vt:lpstr>
      <vt:lpstr>Trails to the West</vt:lpstr>
      <vt:lpstr>Santa Fe Trail</vt:lpstr>
      <vt:lpstr>Oregon Fur Trade</vt:lpstr>
      <vt:lpstr>Mountain Men</vt:lpstr>
      <vt:lpstr> “Oregon Fever”  </vt:lpstr>
      <vt:lpstr>Oregon Trail</vt:lpstr>
      <vt:lpstr>Oregon Trail</vt:lpstr>
      <vt:lpstr>Oregon Trail</vt:lpstr>
      <vt:lpstr>PowerPoint Presentation</vt:lpstr>
    </vt:vector>
  </TitlesOfParts>
  <Company>Santa Rosa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13.2 TRAILS TO THE WEST</dc:title>
  <dc:creator>Lawson, Brandon N.</dc:creator>
  <cp:lastModifiedBy>Lawson, Brandon N.</cp:lastModifiedBy>
  <cp:revision>1</cp:revision>
  <dcterms:created xsi:type="dcterms:W3CDTF">2017-03-28T12:51:03Z</dcterms:created>
  <dcterms:modified xsi:type="dcterms:W3CDTF">2017-03-28T12:51:27Z</dcterms:modified>
</cp:coreProperties>
</file>