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handoutMasterIdLst>
    <p:handoutMasterId r:id="rId14"/>
  </p:handoutMasterIdLst>
  <p:sldIdLst>
    <p:sldId id="256" r:id="rId2"/>
    <p:sldId id="257" r:id="rId3"/>
    <p:sldId id="258" r:id="rId4"/>
    <p:sldId id="259" r:id="rId5"/>
    <p:sldId id="260" r:id="rId6"/>
    <p:sldId id="268" r:id="rId7"/>
    <p:sldId id="261" r:id="rId8"/>
    <p:sldId id="262" r:id="rId9"/>
    <p:sldId id="264" r:id="rId10"/>
    <p:sldId id="265" r:id="rId11"/>
    <p:sldId id="266" r:id="rId12"/>
    <p:sldId id="267" r:id="rId13"/>
  </p:sldIdLst>
  <p:sldSz cx="9144000" cy="6858000" type="screen4x3"/>
  <p:notesSz cx="6858000" cy="93122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59" autoAdjust="0"/>
    <p:restoredTop sz="86409" autoAdjust="0"/>
  </p:normalViewPr>
  <p:slideViewPr>
    <p:cSldViewPr>
      <p:cViewPr varScale="1">
        <p:scale>
          <a:sx n="69" d="100"/>
          <a:sy n="69" d="100"/>
        </p:scale>
        <p:origin x="774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22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723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723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F513B7-4349-4B7A-8DC6-274895950D75}" type="datetimeFigureOut">
              <a:rPr lang="en-US" smtClean="0"/>
              <a:t>4/5/2016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5046"/>
            <a:ext cx="2971800" cy="46723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45046"/>
            <a:ext cx="2971800" cy="46723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BC51F3-A5F8-49EC-A319-846E5AC12F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488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4000">
                <a:schemeClr val="accent1">
                  <a:lumMod val="60000"/>
                  <a:lumOff val="40000"/>
                </a:schemeClr>
              </a:gs>
              <a:gs pos="83000">
                <a:schemeClr val="accent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chemeClr val="accent1">
                  <a:alpha val="0"/>
                </a:schemeClr>
              </a:gs>
              <a:gs pos="57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alpha val="0"/>
                </a:scheme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3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b="1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1676400"/>
            <a:ext cx="3886200" cy="1524000"/>
          </a:xfrm>
        </p:spPr>
        <p:txBody>
          <a:bodyPr anchor="b" anchorCtr="0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3203574"/>
            <a:ext cx="3886200" cy="182562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76A14-C044-422A-B0F6-992706CD959F}" type="datetimeFigureOut">
              <a:rPr lang="en-US" smtClean="0"/>
              <a:t>4/5/2016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AA36E4F3-48CA-4E39-9B29-B37D562692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76A14-C044-422A-B0F6-992706CD959F}" type="datetimeFigureOut">
              <a:rPr lang="en-US" smtClean="0"/>
              <a:t>4/5/2016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6E4F3-48CA-4E39-9B29-B37D562692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76A14-C044-422A-B0F6-992706CD959F}" type="datetimeFigureOut">
              <a:rPr lang="en-US" smtClean="0"/>
              <a:t>4/5/2016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6E4F3-48CA-4E39-9B29-B37D562692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1"/>
            <a:ext cx="7772400" cy="3733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76A14-C044-422A-B0F6-992706CD959F}" type="datetimeFigureOut">
              <a:rPr lang="en-US" smtClean="0"/>
              <a:t>4/5/2016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6E4F3-48CA-4E39-9B29-B37D562692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14000">
                <a:srgbClr val="333333"/>
              </a:gs>
              <a:gs pos="83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rgbClr val="000000">
                  <a:alpha val="0"/>
                </a:srgbClr>
              </a:gs>
              <a:gs pos="57000">
                <a:srgbClr val="4D4D4D"/>
              </a:gs>
              <a:gs pos="100000">
                <a:srgbClr val="000000">
                  <a:alpha val="0"/>
                </a:srgb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33787"/>
            <a:ext cx="7772400" cy="1362075"/>
          </a:xfrm>
        </p:spPr>
        <p:txBody>
          <a:bodyPr anchor="t"/>
          <a:lstStyle>
            <a:lvl1pPr algn="l">
              <a:defRPr sz="40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336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76A14-C044-422A-B0F6-992706CD959F}" type="datetimeFigureOut">
              <a:rPr lang="en-US" smtClean="0"/>
              <a:t>4/5/2016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6E4F3-48CA-4E39-9B29-B37D562692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76A14-C044-422A-B0F6-992706CD959F}" type="datetimeFigureOut">
              <a:rPr lang="en-US" smtClean="0"/>
              <a:t>4/5/2016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6E4F3-48CA-4E39-9B29-B37D562692A4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685800" y="1536192"/>
            <a:ext cx="3657600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4800600" y="1536192"/>
            <a:ext cx="3657600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Freeform 11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76A14-C044-422A-B0F6-992706CD959F}" type="datetimeFigureOut">
              <a:rPr lang="en-US" smtClean="0"/>
              <a:t>4/5/2016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6E4F3-48CA-4E39-9B29-B37D562692A4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685800" y="2209800"/>
            <a:ext cx="3657600" cy="3200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657600" cy="3200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76A14-C044-422A-B0F6-992706CD959F}" type="datetimeFigureOut">
              <a:rPr lang="en-US" smtClean="0"/>
              <a:t>4/5/2016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6E4F3-48CA-4E39-9B29-B37D562692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3"/>
              </a:gs>
              <a:gs pos="50000">
                <a:schemeClr val="accent3">
                  <a:lumMod val="40000"/>
                  <a:lumOff val="60000"/>
                </a:schemeClr>
              </a:gs>
              <a:gs pos="5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0" y="5381627"/>
            <a:ext cx="3286124" cy="1207294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6996854"/>
              <a:gd name="connsiteY0" fmla="*/ 0 h 1571625"/>
              <a:gd name="connsiteX1" fmla="*/ 6996854 w 6996854"/>
              <a:gd name="connsiteY1" fmla="*/ 1266825 h 1571625"/>
              <a:gd name="connsiteX2" fmla="*/ 0 w 6996854"/>
              <a:gd name="connsiteY2" fmla="*/ 1571625 h 1571625"/>
              <a:gd name="connsiteX3" fmla="*/ 0 w 6996854"/>
              <a:gd name="connsiteY3" fmla="*/ 0 h 1571625"/>
              <a:gd name="connsiteX0" fmla="*/ 0 w 7583417"/>
              <a:gd name="connsiteY0" fmla="*/ 0 h 800100"/>
              <a:gd name="connsiteX1" fmla="*/ 7583417 w 7583417"/>
              <a:gd name="connsiteY1" fmla="*/ 495300 h 800100"/>
              <a:gd name="connsiteX2" fmla="*/ 586563 w 7583417"/>
              <a:gd name="connsiteY2" fmla="*/ 800100 h 800100"/>
              <a:gd name="connsiteX3" fmla="*/ 0 w 7583417"/>
              <a:gd name="connsiteY3" fmla="*/ 0 h 800100"/>
              <a:gd name="connsiteX0" fmla="*/ 0 w 7017803"/>
              <a:gd name="connsiteY0" fmla="*/ 0 h 1200150"/>
              <a:gd name="connsiteX1" fmla="*/ 7017803 w 7017803"/>
              <a:gd name="connsiteY1" fmla="*/ 895350 h 1200150"/>
              <a:gd name="connsiteX2" fmla="*/ 20949 w 7017803"/>
              <a:gd name="connsiteY2" fmla="*/ 1200150 h 1200150"/>
              <a:gd name="connsiteX3" fmla="*/ 0 w 7017803"/>
              <a:gd name="connsiteY3" fmla="*/ 0 h 1200150"/>
              <a:gd name="connsiteX0" fmla="*/ 0 w 6410292"/>
              <a:gd name="connsiteY0" fmla="*/ 0 h 1752600"/>
              <a:gd name="connsiteX1" fmla="*/ 6410292 w 6410292"/>
              <a:gd name="connsiteY1" fmla="*/ 1752600 h 1752600"/>
              <a:gd name="connsiteX2" fmla="*/ 20949 w 6410292"/>
              <a:gd name="connsiteY2" fmla="*/ 1200150 h 1752600"/>
              <a:gd name="connsiteX3" fmla="*/ 0 w 6410292"/>
              <a:gd name="connsiteY3" fmla="*/ 0 h 1752600"/>
              <a:gd name="connsiteX0" fmla="*/ 0 w 7227290"/>
              <a:gd name="connsiteY0" fmla="*/ 0 h 1200150"/>
              <a:gd name="connsiteX1" fmla="*/ 7227290 w 7227290"/>
              <a:gd name="connsiteY1" fmla="*/ 885825 h 1200150"/>
              <a:gd name="connsiteX2" fmla="*/ 20949 w 7227290"/>
              <a:gd name="connsiteY2" fmla="*/ 1200150 h 1200150"/>
              <a:gd name="connsiteX3" fmla="*/ 0 w 7227290"/>
              <a:gd name="connsiteY3" fmla="*/ 0 h 1200150"/>
              <a:gd name="connsiteX0" fmla="*/ 0 w 7227290"/>
              <a:gd name="connsiteY0" fmla="*/ 0 h 885825"/>
              <a:gd name="connsiteX1" fmla="*/ 7227290 w 7227290"/>
              <a:gd name="connsiteY1" fmla="*/ 885825 h 885825"/>
              <a:gd name="connsiteX2" fmla="*/ 555141 w 7227290"/>
              <a:gd name="connsiteY2" fmla="*/ 862013 h 885825"/>
              <a:gd name="connsiteX3" fmla="*/ 0 w 7227290"/>
              <a:gd name="connsiteY3" fmla="*/ 0 h 885825"/>
              <a:gd name="connsiteX0" fmla="*/ 0 w 7227290"/>
              <a:gd name="connsiteY0" fmla="*/ 0 h 1207294"/>
              <a:gd name="connsiteX1" fmla="*/ 7227290 w 7227290"/>
              <a:gd name="connsiteY1" fmla="*/ 885825 h 1207294"/>
              <a:gd name="connsiteX2" fmla="*/ 0 w 7227290"/>
              <a:gd name="connsiteY2" fmla="*/ 1207294 h 1207294"/>
              <a:gd name="connsiteX3" fmla="*/ 0 w 7227290"/>
              <a:gd name="connsiteY3" fmla="*/ 0 h 1207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27290" h="1207294">
                <a:moveTo>
                  <a:pt x="0" y="0"/>
                </a:moveTo>
                <a:lnTo>
                  <a:pt x="7227290" y="885825"/>
                </a:lnTo>
                <a:lnTo>
                  <a:pt x="0" y="1207294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196" y="5347020"/>
            <a:ext cx="3426231" cy="944725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2830674 w 7605568"/>
              <a:gd name="connsiteY2" fmla="*/ 806612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2930931"/>
              <a:gd name="connsiteY0" fmla="*/ 0 h 806612"/>
              <a:gd name="connsiteX1" fmla="*/ 0 w 2930931"/>
              <a:gd name="connsiteY1" fmla="*/ 75665 h 806612"/>
              <a:gd name="connsiteX2" fmla="*/ 2830674 w 2930931"/>
              <a:gd name="connsiteY2" fmla="*/ 806612 h 806612"/>
              <a:gd name="connsiteX3" fmla="*/ 2930931 w 2930931"/>
              <a:gd name="connsiteY3" fmla="*/ 785765 h 806612"/>
              <a:gd name="connsiteX4" fmla="*/ 1 w 2930931"/>
              <a:gd name="connsiteY4" fmla="*/ 0 h 806612"/>
              <a:gd name="connsiteX0" fmla="*/ 1 w 3204530"/>
              <a:gd name="connsiteY0" fmla="*/ 0 h 944725"/>
              <a:gd name="connsiteX1" fmla="*/ 0 w 3204530"/>
              <a:gd name="connsiteY1" fmla="*/ 75665 h 944725"/>
              <a:gd name="connsiteX2" fmla="*/ 3204530 w 3204530"/>
              <a:gd name="connsiteY2" fmla="*/ 944725 h 944725"/>
              <a:gd name="connsiteX3" fmla="*/ 2930931 w 3204530"/>
              <a:gd name="connsiteY3" fmla="*/ 785765 h 944725"/>
              <a:gd name="connsiteX4" fmla="*/ 1 w 3204530"/>
              <a:gd name="connsiteY4" fmla="*/ 0 h 944725"/>
              <a:gd name="connsiteX0" fmla="*/ 1 w 3426231"/>
              <a:gd name="connsiteY0" fmla="*/ 0 h 944725"/>
              <a:gd name="connsiteX1" fmla="*/ 0 w 3426231"/>
              <a:gd name="connsiteY1" fmla="*/ 75665 h 944725"/>
              <a:gd name="connsiteX2" fmla="*/ 3204530 w 3426231"/>
              <a:gd name="connsiteY2" fmla="*/ 944725 h 944725"/>
              <a:gd name="connsiteX3" fmla="*/ 3426231 w 3426231"/>
              <a:gd name="connsiteY3" fmla="*/ 923877 h 944725"/>
              <a:gd name="connsiteX4" fmla="*/ 1 w 3426231"/>
              <a:gd name="connsiteY4" fmla="*/ 0 h 944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6231" h="944725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3204530" y="944725"/>
                </a:lnTo>
                <a:lnTo>
                  <a:pt x="3426231" y="923877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76A14-C044-422A-B0F6-992706CD959F}" type="datetimeFigureOut">
              <a:rPr lang="en-US" smtClean="0"/>
              <a:t>4/5/2016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6E4F3-48CA-4E39-9B29-B37D562692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76A14-C044-422A-B0F6-992706CD959F}" type="datetimeFigureOut">
              <a:rPr lang="en-US" smtClean="0"/>
              <a:t>4/5/2016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6E4F3-48CA-4E39-9B29-B37D562692A4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572000" y="609600"/>
            <a:ext cx="3886200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676274" y="1527048"/>
            <a:ext cx="3383280" cy="329184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0" y="609600"/>
            <a:ext cx="3886200" cy="4190999"/>
          </a:xfrm>
          <a:ln w="79375">
            <a:solidFill>
              <a:schemeClr val="tx1"/>
            </a:solidFill>
            <a:miter lim="800000"/>
          </a:ln>
          <a:effectLst>
            <a:outerShdw blurRad="50800" dist="38100" dir="5400000" algn="ctr" rotWithShape="0">
              <a:srgbClr val="000000">
                <a:alpha val="42000"/>
              </a:srgb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5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76A14-C044-422A-B0F6-992706CD959F}" type="datetimeFigureOut">
              <a:rPr lang="en-US" smtClean="0"/>
              <a:t>4/5/2016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6E4F3-48CA-4E39-9B29-B37D562692A4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676656" y="1524000"/>
            <a:ext cx="3381375" cy="329565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13">
              <a:alphaModFix amt="15000"/>
            </a:blip>
            <a:srcRect/>
            <a:tile tx="0" ty="0" sx="76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7772400" cy="11430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600200"/>
            <a:ext cx="7772400" cy="45259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0" y="6416675"/>
            <a:ext cx="1981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lang="en-US" sz="900" kern="1200" cap="all" spc="110" baseline="0" smtClean="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</a:lstStyle>
          <a:p>
            <a:fld id="{43C76A14-C044-422A-B0F6-992706CD959F}" type="datetimeFigureOut">
              <a:rPr lang="en-US" smtClean="0"/>
              <a:t>4/5/2016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" y="6416675"/>
            <a:ext cx="28956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l">
              <a:defRPr sz="900" cap="all" spc="110" baseline="0">
                <a:solidFill>
                  <a:srgbClr val="4D4D4D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416675"/>
            <a:ext cx="457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sz="1100" b="1" baseline="0">
                <a:solidFill>
                  <a:srgbClr val="4D4D4D"/>
                </a:solidFill>
              </a:defRPr>
            </a:lvl1pPr>
          </a:lstStyle>
          <a:p>
            <a:fld id="{AA36E4F3-48CA-4E39-9B29-B37D562692A4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Conflict with Mexico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Ch. 13.3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4587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dirty="0" smtClean="0"/>
              <a:t>“Mr. Polk’s War”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05933"/>
            <a:ext cx="8229600" cy="4525963"/>
          </a:xfrm>
        </p:spPr>
        <p:txBody>
          <a:bodyPr/>
          <a:lstStyle/>
          <a:p>
            <a:r>
              <a:rPr lang="en-US" dirty="0" smtClean="0"/>
              <a:t>Polk sends troops into the Southwest.</a:t>
            </a:r>
          </a:p>
          <a:p>
            <a:pPr lvl="1"/>
            <a:r>
              <a:rPr lang="en-US" dirty="0" smtClean="0"/>
              <a:t>Very </a:t>
            </a:r>
            <a:r>
              <a:rPr lang="en-US" smtClean="0"/>
              <a:t>quickly takes </a:t>
            </a:r>
            <a:r>
              <a:rPr lang="en-US" dirty="0" smtClean="0"/>
              <a:t>control of New Mexico and California.</a:t>
            </a:r>
          </a:p>
          <a:p>
            <a:r>
              <a:rPr lang="en-US" dirty="0" smtClean="0"/>
              <a:t>Zachary Taylor moves troops into Mexico.</a:t>
            </a:r>
          </a:p>
          <a:p>
            <a:pPr lvl="1"/>
            <a:r>
              <a:rPr lang="en-US" dirty="0" smtClean="0"/>
              <a:t>Wins major battles at Monterrey and Buena Vista</a:t>
            </a:r>
          </a:p>
          <a:p>
            <a:pPr lvl="1"/>
            <a:endParaRPr lang="en-US" dirty="0"/>
          </a:p>
        </p:txBody>
      </p:sp>
      <p:pic>
        <p:nvPicPr>
          <p:cNvPr id="3074" name="Picture 2" descr="http://media-3.web.britannica.com/eb-media/85/92785-050-A1E91AB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90799"/>
            <a:ext cx="8229600" cy="4099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1714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r>
              <a:rPr lang="en-US" dirty="0" smtClean="0"/>
              <a:t>War Ends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99317"/>
            <a:ext cx="8229600" cy="4525963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American forces capture Mexico City.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The Treaty of Guadalupe-Hidalgo officially ends the war.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Mexico loses a vast amount of territory:</a:t>
            </a:r>
          </a:p>
        </p:txBody>
      </p:sp>
      <p:pic>
        <p:nvPicPr>
          <p:cNvPr id="2050" name="Picture 2" descr="http://www.pershingms.org/MTT/images/mexic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667000"/>
            <a:ext cx="8243738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3282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Manifest Destiny Achieved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With the Gadsden purchase in 1853, the United States officially becomes “Continental”</a:t>
            </a:r>
            <a:endParaRPr lang="en-US" dirty="0"/>
          </a:p>
        </p:txBody>
      </p:sp>
      <p:pic>
        <p:nvPicPr>
          <p:cNvPr id="1026" name="Picture 2" descr="http://www.mappery.com/maps/American-Expansion-1818-1853-Map.mediumthum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429" y="2209800"/>
            <a:ext cx="9220200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1478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Manifest Destiny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Mexico gained its independence from Spain in 1821.</a:t>
            </a:r>
          </a:p>
          <a:p>
            <a:r>
              <a:rPr lang="en-US" dirty="0" smtClean="0"/>
              <a:t>As the idea of spreading west became popular, more Americans began moving onto Mexican lands.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9218" name="Picture 2" descr="http://upload.wikimedia.org/wikipedia/commons/thumb/e/eb/Wpdms_republic_of_texas.svg/333px-Wpdms_republic_of_texas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819400"/>
            <a:ext cx="5153025" cy="3905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5938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Differences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Mexicans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 smtClean="0"/>
              <a:t>Texans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Catholic</a:t>
            </a:r>
          </a:p>
          <a:p>
            <a:r>
              <a:rPr lang="en-US" dirty="0" smtClean="0"/>
              <a:t>Banned slavery</a:t>
            </a:r>
          </a:p>
          <a:p>
            <a:r>
              <a:rPr lang="en-US" dirty="0" smtClean="0"/>
              <a:t>Dictatorship 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Protestant</a:t>
            </a:r>
          </a:p>
          <a:p>
            <a:r>
              <a:rPr lang="en-US" dirty="0" smtClean="0"/>
              <a:t>Grew cotton (slavery)</a:t>
            </a:r>
          </a:p>
          <a:p>
            <a:r>
              <a:rPr lang="en-US" dirty="0" smtClean="0"/>
              <a:t>Democratic </a:t>
            </a:r>
            <a:endParaRPr lang="en-US" dirty="0"/>
          </a:p>
        </p:txBody>
      </p:sp>
      <p:pic>
        <p:nvPicPr>
          <p:cNvPr id="8194" name="Picture 2" descr="C:\Users\LawsonB\AppData\Local\Microsoft\Windows\Temporary Internet Files\Content.IE5\9FZJHYVT\MC900018807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42657"/>
            <a:ext cx="3214096" cy="1870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LawsonB\AppData\Local\Microsoft\Windows\Temporary Internet Files\Content.IE5\9FZJHYVT\MP900362846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1288" y="3807460"/>
            <a:ext cx="2859024" cy="1906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6999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 is Coming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5240" y="1417638"/>
            <a:ext cx="4876800" cy="4114801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Americans continue to flood onto Mexican territory.</a:t>
            </a:r>
          </a:p>
          <a:p>
            <a:r>
              <a:rPr lang="en-US" sz="2400" dirty="0" smtClean="0"/>
              <a:t>1830: Mexico bans settlement</a:t>
            </a:r>
          </a:p>
          <a:p>
            <a:r>
              <a:rPr lang="en-US" sz="2400" dirty="0" smtClean="0"/>
              <a:t>1833: </a:t>
            </a:r>
            <a:r>
              <a:rPr lang="en-US" sz="2400" dirty="0" smtClean="0">
                <a:solidFill>
                  <a:srgbClr val="FFFF00"/>
                </a:solidFill>
              </a:rPr>
              <a:t>General Antonio Lopez de Santa Anna becomes dictator of Mexico </a:t>
            </a:r>
          </a:p>
          <a:p>
            <a:r>
              <a:rPr lang="en-US" sz="2400" dirty="0" smtClean="0"/>
              <a:t>Texans are urged to revolt against the Mexican government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9" name="Picture 4" descr="http://www.sanjacinto-museum.org/images/2013/commanders/SantaAnna-Larg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2040" y="1828800"/>
            <a:ext cx="4237038" cy="4237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313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0372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The Alamo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108311"/>
            <a:ext cx="7772400" cy="3733800"/>
          </a:xfrm>
        </p:spPr>
        <p:txBody>
          <a:bodyPr/>
          <a:lstStyle/>
          <a:p>
            <a:r>
              <a:rPr lang="en-US" sz="2400" dirty="0" smtClean="0">
                <a:solidFill>
                  <a:srgbClr val="FFFF00"/>
                </a:solidFill>
              </a:rPr>
              <a:t>A Spanish mission in San Antonio.</a:t>
            </a:r>
          </a:p>
          <a:p>
            <a:r>
              <a:rPr lang="en-US" sz="2400" smtClean="0"/>
              <a:t>Santa </a:t>
            </a:r>
            <a:r>
              <a:rPr lang="en-US" sz="2400" dirty="0" smtClean="0"/>
              <a:t>Anna leads a force of 1500 men to retake the position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170" name="Picture 2" descr="http://www.sonofthesouth.net/texas/pictures/alamo_small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667000"/>
            <a:ext cx="7620000" cy="4304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4224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Famous Men at the Alamo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39981"/>
            <a:ext cx="7772400" cy="37338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Jim Bowie- led the militia at the Alamo</a:t>
            </a:r>
          </a:p>
          <a:p>
            <a:endParaRPr lang="en-US" dirty="0" smtClean="0"/>
          </a:p>
          <a:p>
            <a:r>
              <a:rPr lang="en-US" dirty="0" smtClean="0"/>
              <a:t>William Travis- commander of the Alamo garrison</a:t>
            </a:r>
          </a:p>
          <a:p>
            <a:pPr marL="68580" indent="0">
              <a:buNone/>
            </a:pPr>
            <a:endParaRPr lang="en-US" dirty="0"/>
          </a:p>
          <a:p>
            <a:r>
              <a:rPr lang="en-US" dirty="0" smtClean="0"/>
              <a:t>Davy Crockett- frontiersman and legendary folk hero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3429000" y="3535867"/>
            <a:ext cx="2643899" cy="33429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0352" y="3200399"/>
            <a:ext cx="2600575" cy="36160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92" y="3473521"/>
            <a:ext cx="2587615" cy="3566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43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“Remember the Alamo!”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7220" y="1143000"/>
            <a:ext cx="7772400" cy="37338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For 12 days, the Texans held the mission</a:t>
            </a:r>
            <a:r>
              <a:rPr lang="en-US" sz="2400" dirty="0" smtClean="0"/>
              <a:t>.</a:t>
            </a:r>
          </a:p>
          <a:p>
            <a:pPr lvl="1"/>
            <a:r>
              <a:rPr lang="en-US" sz="1800" dirty="0" smtClean="0"/>
              <a:t>Eventually overran by the Mexican army</a:t>
            </a:r>
          </a:p>
          <a:p>
            <a:pPr lvl="1"/>
            <a:r>
              <a:rPr lang="en-US" sz="1800" dirty="0" smtClean="0"/>
              <a:t>All 185 killed or executed</a:t>
            </a:r>
          </a:p>
          <a:p>
            <a:r>
              <a:rPr lang="en-US" sz="2400" dirty="0" smtClean="0"/>
              <a:t>Texas forces would use the motto “Remember the Alamo!” to motivate troops in future battles..</a:t>
            </a:r>
            <a:endParaRPr lang="en-US" sz="2400" dirty="0"/>
          </a:p>
        </p:txBody>
      </p:sp>
      <p:pic>
        <p:nvPicPr>
          <p:cNvPr id="6146" name="Picture 2" descr="http://blog.crazyreds.com/wp-content/uploads/2013/12/alamo-remember-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362868"/>
            <a:ext cx="7772400" cy="3495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1986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Texas Independence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After the Alamo, </a:t>
            </a:r>
            <a:r>
              <a:rPr lang="en-US" dirty="0" smtClean="0">
                <a:solidFill>
                  <a:srgbClr val="FFFF00"/>
                </a:solidFill>
              </a:rPr>
              <a:t>Sam Houston led the Texan army </a:t>
            </a:r>
            <a:r>
              <a:rPr lang="en-US" dirty="0" smtClean="0"/>
              <a:t>against Santa Anna’s army at San Jacinto.</a:t>
            </a:r>
          </a:p>
          <a:p>
            <a:pPr lvl="1"/>
            <a:r>
              <a:rPr lang="en-US" dirty="0" smtClean="0"/>
              <a:t>Santa Anna signs a treaty that recognizes Texas’ independence.</a:t>
            </a:r>
            <a:endParaRPr lang="en-US" dirty="0"/>
          </a:p>
        </p:txBody>
      </p:sp>
      <p:pic>
        <p:nvPicPr>
          <p:cNvPr id="5122" name="Picture 2" descr="http://upload.wikimedia.org/wikipedia/commons/8/86/Sam_Houston_by_Mathew_Brad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732314"/>
            <a:ext cx="3133011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5454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Mexican-American War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229600" cy="4525963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James Polk </a:t>
            </a:r>
            <a:r>
              <a:rPr lang="en-US" dirty="0" smtClean="0"/>
              <a:t>tried to buy California and other Mexican territories</a:t>
            </a:r>
          </a:p>
          <a:p>
            <a:r>
              <a:rPr lang="en-US" dirty="0" smtClean="0"/>
              <a:t>Mexico refused.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Polk sends Zachary Taylor</a:t>
            </a:r>
            <a:r>
              <a:rPr lang="en-US" dirty="0" smtClean="0"/>
              <a:t> into Mexican territory </a:t>
            </a:r>
            <a:r>
              <a:rPr lang="en-US" dirty="0" smtClean="0">
                <a:solidFill>
                  <a:srgbClr val="FFFF00"/>
                </a:solidFill>
              </a:rPr>
              <a:t>to provoke a war.</a:t>
            </a:r>
          </a:p>
          <a:p>
            <a:pPr lvl="2"/>
            <a:r>
              <a:rPr lang="en-US" dirty="0" smtClean="0"/>
              <a:t>The Mexican army ambushed he and his men.</a:t>
            </a:r>
          </a:p>
          <a:p>
            <a:r>
              <a:rPr lang="en-US" dirty="0" smtClean="0"/>
              <a:t>The War begins</a:t>
            </a:r>
          </a:p>
        </p:txBody>
      </p:sp>
      <p:pic>
        <p:nvPicPr>
          <p:cNvPr id="4098" name="Picture 2" descr="http://upload.wikimedia.org/wikipedia/commons/6/6b/Zachary_Taylor_by_Joseph_Henry_Bush,_c184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590799"/>
            <a:ext cx="3581400" cy="4665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citelighter-cards.s3.amazonaws.com/p16pif5cue1brf5tk6j92u21eom0_3027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055" y="3293088"/>
            <a:ext cx="2239160" cy="326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2637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Urban Pop">
  <a:themeElements>
    <a:clrScheme name="Custom 1">
      <a:dk1>
        <a:srgbClr val="000000"/>
      </a:dk1>
      <a:lt1>
        <a:srgbClr val="FFFFFF"/>
      </a:lt1>
      <a:dk2>
        <a:srgbClr val="282828"/>
      </a:dk2>
      <a:lt2>
        <a:srgbClr val="D4D4D4"/>
      </a:lt2>
      <a:accent1>
        <a:srgbClr val="86CE24"/>
      </a:accent1>
      <a:accent2>
        <a:srgbClr val="00A2E6"/>
      </a:accent2>
      <a:accent3>
        <a:srgbClr val="FF0000"/>
      </a:accent3>
      <a:accent4>
        <a:srgbClr val="7D8F8C"/>
      </a:accent4>
      <a:accent5>
        <a:srgbClr val="D06B20"/>
      </a:accent5>
      <a:accent6>
        <a:srgbClr val="958B8B"/>
      </a:accent6>
      <a:hlink>
        <a:srgbClr val="FF9900"/>
      </a:hlink>
      <a:folHlink>
        <a:srgbClr val="969696"/>
      </a:folHlink>
    </a:clrScheme>
    <a:fontScheme name="Urban Pop">
      <a:maj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Urban Pop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58000"/>
              </a:srgbClr>
            </a:outerShdw>
          </a:effectLst>
          <a:scene3d>
            <a:camera prst="orthographicFront">
              <a:rot lat="0" lon="0" rev="0"/>
            </a:camera>
            <a:lightRig rig="flat" dir="t"/>
          </a:scene3d>
          <a:sp3d contourW="15875">
            <a:bevelT w="95250" h="1270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hade val="100000"/>
                <a:alpha val="100000"/>
                <a:satMod val="100000"/>
                <a:lumMod val="100000"/>
              </a:schemeClr>
            </a:gs>
            <a:gs pos="9000">
              <a:schemeClr val="phClr">
                <a:tint val="90000"/>
                <a:shade val="100000"/>
                <a:alpha val="100000"/>
                <a:satMod val="100000"/>
                <a:lumMod val="100000"/>
              </a:schemeClr>
            </a:gs>
            <a:gs pos="34000">
              <a:schemeClr val="phClr">
                <a:tint val="83000"/>
                <a:shade val="100000"/>
                <a:alpha val="100000"/>
                <a:satMod val="100000"/>
                <a:lumMod val="100000"/>
              </a:schemeClr>
            </a:gs>
            <a:gs pos="62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  <a:gs pos="90000">
              <a:schemeClr val="phClr">
                <a:tint val="92000"/>
                <a:shade val="100000"/>
                <a:alpha val="100000"/>
                <a:satMod val="100000"/>
                <a:lumMod val="90000"/>
              </a:schemeClr>
            </a:gs>
            <a:gs pos="100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8000"/>
              </a:schemeClr>
            </a:gs>
            <a:gs pos="100000">
              <a:schemeClr val="phClr">
                <a:tint val="95000"/>
                <a:shade val="98000"/>
                <a:lumMod val="80000"/>
              </a:schemeClr>
            </a:gs>
          </a:gsLst>
          <a:path path="circle">
            <a:fillToRect l="50000" t="100000" r="10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TC101859862[[fn=Urban Pop]]</Template>
  <TotalTime>194</TotalTime>
  <Words>329</Words>
  <Application>Microsoft Office PowerPoint</Application>
  <PresentationFormat>On-screen Show (4:3)</PresentationFormat>
  <Paragraphs>53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Calibri</vt:lpstr>
      <vt:lpstr>Gill Sans MT</vt:lpstr>
      <vt:lpstr>Wingdings 3</vt:lpstr>
      <vt:lpstr>Urban Pop</vt:lpstr>
      <vt:lpstr>Conflict with Mexico</vt:lpstr>
      <vt:lpstr>Manifest Destiny</vt:lpstr>
      <vt:lpstr>Differences</vt:lpstr>
      <vt:lpstr>War is Coming</vt:lpstr>
      <vt:lpstr>The Alamo</vt:lpstr>
      <vt:lpstr>Famous Men at the Alamo</vt:lpstr>
      <vt:lpstr>“Remember the Alamo!”</vt:lpstr>
      <vt:lpstr>Texas Independence</vt:lpstr>
      <vt:lpstr>Mexican-American War</vt:lpstr>
      <vt:lpstr>“Mr. Polk’s War”</vt:lpstr>
      <vt:lpstr>War Ends</vt:lpstr>
      <vt:lpstr>Manifest Destiny Achieved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Conflict with Mexico</dc:title>
  <dc:creator>Windows User</dc:creator>
  <cp:lastModifiedBy>Lawson, Brandon N.</cp:lastModifiedBy>
  <cp:revision>17</cp:revision>
  <cp:lastPrinted>2016-04-05T14:45:16Z</cp:lastPrinted>
  <dcterms:created xsi:type="dcterms:W3CDTF">2014-03-03T14:33:36Z</dcterms:created>
  <dcterms:modified xsi:type="dcterms:W3CDTF">2016-04-05T14:48:39Z</dcterms:modified>
</cp:coreProperties>
</file>