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3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68DC10-955E-43E6-97BA-7385DB9F031A}"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7357D-00DC-4986-A55F-876E4D2DE9C3}" type="slidenum">
              <a:rPr lang="en-US" smtClean="0"/>
              <a:t>‹#›</a:t>
            </a:fld>
            <a:endParaRPr lang="en-US"/>
          </a:p>
        </p:txBody>
      </p:sp>
    </p:spTree>
    <p:extLst>
      <p:ext uri="{BB962C8B-B14F-4D97-AF65-F5344CB8AC3E}">
        <p14:creationId xmlns:p14="http://schemas.microsoft.com/office/powerpoint/2010/main" val="1840279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68DC10-955E-43E6-97BA-7385DB9F031A}"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7357D-00DC-4986-A55F-876E4D2DE9C3}" type="slidenum">
              <a:rPr lang="en-US" smtClean="0"/>
              <a:t>‹#›</a:t>
            </a:fld>
            <a:endParaRPr lang="en-US"/>
          </a:p>
        </p:txBody>
      </p:sp>
    </p:spTree>
    <p:extLst>
      <p:ext uri="{BB962C8B-B14F-4D97-AF65-F5344CB8AC3E}">
        <p14:creationId xmlns:p14="http://schemas.microsoft.com/office/powerpoint/2010/main" val="3676942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68DC10-955E-43E6-97BA-7385DB9F031A}"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7357D-00DC-4986-A55F-876E4D2DE9C3}" type="slidenum">
              <a:rPr lang="en-US" smtClean="0"/>
              <a:t>‹#›</a:t>
            </a:fld>
            <a:endParaRPr lang="en-US"/>
          </a:p>
        </p:txBody>
      </p:sp>
    </p:spTree>
    <p:extLst>
      <p:ext uri="{BB962C8B-B14F-4D97-AF65-F5344CB8AC3E}">
        <p14:creationId xmlns:p14="http://schemas.microsoft.com/office/powerpoint/2010/main" val="4280571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B9E7150E-9003-446E-B21A-92B156C7988B}" type="datetimeFigureOut">
              <a:rPr lang="en-US" smtClean="0">
                <a:solidFill>
                  <a:srgbClr val="04617B"/>
                </a:solidFill>
              </a:rPr>
              <a:pPr/>
              <a:t>4/14/2016</a:t>
            </a:fld>
            <a:endParaRPr lang="en-US">
              <a:solidFill>
                <a:srgbClr val="04617B"/>
              </a:solidFill>
            </a:endParaRPr>
          </a:p>
        </p:txBody>
      </p:sp>
      <p:sp>
        <p:nvSpPr>
          <p:cNvPr id="5" name="Footer Placeholder 4"/>
          <p:cNvSpPr>
            <a:spLocks noGrp="1"/>
          </p:cNvSpPr>
          <p:nvPr>
            <p:ph type="ftr" sz="quarter" idx="11"/>
          </p:nvPr>
        </p:nvSpPr>
        <p:spPr/>
        <p:txBody>
          <a:bodyPr/>
          <a:lstStyle/>
          <a:p>
            <a:endParaRPr lang="en-US">
              <a:solidFill>
                <a:srgbClr val="04617B"/>
              </a:solidFill>
            </a:endParaRPr>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B94C8C26-A3E2-411F-88E5-A5D56E6F3A90}" type="slidenum">
              <a:rPr lang="en-US" smtClean="0">
                <a:solidFill>
                  <a:srgbClr val="0F6FC6">
                    <a:lumMod val="50000"/>
                  </a:srgbClr>
                </a:solidFill>
              </a:rPr>
              <a:pPr/>
              <a:t>‹#›</a:t>
            </a:fld>
            <a:endParaRPr lang="en-US">
              <a:solidFill>
                <a:srgbClr val="0F6FC6">
                  <a:lumMod val="50000"/>
                </a:srgbClr>
              </a:solidFill>
            </a:endParaRPr>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37803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E7150E-9003-446E-B21A-92B156C7988B}" type="datetimeFigureOut">
              <a:rPr lang="en-US" smtClean="0">
                <a:solidFill>
                  <a:srgbClr val="04617B"/>
                </a:solidFill>
              </a:rPr>
              <a:pPr/>
              <a:t>4/14/2016</a:t>
            </a:fld>
            <a:endParaRPr lang="en-US">
              <a:solidFill>
                <a:srgbClr val="04617B"/>
              </a:solidFill>
            </a:endParaRPr>
          </a:p>
        </p:txBody>
      </p:sp>
      <p:sp>
        <p:nvSpPr>
          <p:cNvPr id="5" name="Footer Placeholder 4"/>
          <p:cNvSpPr>
            <a:spLocks noGrp="1"/>
          </p:cNvSpPr>
          <p:nvPr>
            <p:ph type="ftr" sz="quarter" idx="11"/>
          </p:nvPr>
        </p:nvSpPr>
        <p:spPr/>
        <p:txBody>
          <a:bodyPr/>
          <a:lstStyle/>
          <a:p>
            <a:endParaRPr lang="en-US">
              <a:solidFill>
                <a:srgbClr val="04617B"/>
              </a:solidFill>
            </a:endParaRPr>
          </a:p>
        </p:txBody>
      </p:sp>
      <p:sp>
        <p:nvSpPr>
          <p:cNvPr id="6" name="Slide Number Placeholder 5"/>
          <p:cNvSpPr>
            <a:spLocks noGrp="1"/>
          </p:cNvSpPr>
          <p:nvPr>
            <p:ph type="sldNum" sz="quarter" idx="12"/>
          </p:nvPr>
        </p:nvSpPr>
        <p:spPr/>
        <p:txBody>
          <a:bodyPr/>
          <a:lstStyle/>
          <a:p>
            <a:fld id="{B94C8C26-A3E2-411F-88E5-A5D56E6F3A90}" type="slidenum">
              <a:rPr lang="en-US" smtClean="0">
                <a:solidFill>
                  <a:srgbClr val="04617B"/>
                </a:solidFill>
              </a:rPr>
              <a:pPr/>
              <a:t>‹#›</a:t>
            </a:fld>
            <a:endParaRPr lang="en-US">
              <a:solidFill>
                <a:srgbClr val="04617B"/>
              </a:solidFill>
            </a:endParaRPr>
          </a:p>
        </p:txBody>
      </p:sp>
    </p:spTree>
    <p:extLst>
      <p:ext uri="{BB962C8B-B14F-4D97-AF65-F5344CB8AC3E}">
        <p14:creationId xmlns:p14="http://schemas.microsoft.com/office/powerpoint/2010/main" val="363989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B9E7150E-9003-446E-B21A-92B156C7988B}" type="datetimeFigureOut">
              <a:rPr lang="en-US" smtClean="0">
                <a:solidFill>
                  <a:srgbClr val="04617B"/>
                </a:solidFill>
              </a:rPr>
              <a:pPr/>
              <a:t>4/14/2016</a:t>
            </a:fld>
            <a:endParaRPr lang="en-US">
              <a:solidFill>
                <a:srgbClr val="04617B"/>
              </a:solidFill>
            </a:endParaRPr>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Footer Placeholder 4"/>
          <p:cNvSpPr>
            <a:spLocks noGrp="1"/>
          </p:cNvSpPr>
          <p:nvPr>
            <p:ph type="ftr" sz="quarter" idx="11"/>
          </p:nvPr>
        </p:nvSpPr>
        <p:spPr/>
        <p:txBody>
          <a:bodyPr/>
          <a:lstStyle/>
          <a:p>
            <a:endParaRPr lang="en-US">
              <a:solidFill>
                <a:srgbClr val="04617B"/>
              </a:solidFill>
            </a:endParaRPr>
          </a:p>
        </p:txBody>
      </p:sp>
      <p:sp>
        <p:nvSpPr>
          <p:cNvPr id="6" name="Slide Number Placeholder 5"/>
          <p:cNvSpPr>
            <a:spLocks noGrp="1"/>
          </p:cNvSpPr>
          <p:nvPr>
            <p:ph type="sldNum" sz="quarter" idx="12"/>
          </p:nvPr>
        </p:nvSpPr>
        <p:spPr/>
        <p:txBody>
          <a:bodyPr/>
          <a:lstStyle/>
          <a:p>
            <a:fld id="{B94C8C26-A3E2-411F-88E5-A5D56E6F3A90}" type="slidenum">
              <a:rPr lang="en-US" smtClean="0">
                <a:solidFill>
                  <a:srgbClr val="04617B"/>
                </a:solidFill>
              </a:rPr>
              <a:pPr/>
              <a:t>‹#›</a:t>
            </a:fld>
            <a:endParaRPr lang="en-US">
              <a:solidFill>
                <a:srgbClr val="04617B"/>
              </a:solidFill>
            </a:endParaRPr>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570764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E7150E-9003-446E-B21A-92B156C7988B}" type="datetimeFigureOut">
              <a:rPr lang="en-US" smtClean="0">
                <a:solidFill>
                  <a:srgbClr val="04617B"/>
                </a:solidFill>
              </a:rPr>
              <a:pPr/>
              <a:t>4/14/2016</a:t>
            </a:fld>
            <a:endParaRPr lang="en-US">
              <a:solidFill>
                <a:srgbClr val="04617B"/>
              </a:solidFill>
            </a:endParaRPr>
          </a:p>
        </p:txBody>
      </p:sp>
      <p:sp>
        <p:nvSpPr>
          <p:cNvPr id="6" name="Footer Placeholder 5"/>
          <p:cNvSpPr>
            <a:spLocks noGrp="1"/>
          </p:cNvSpPr>
          <p:nvPr>
            <p:ph type="ftr" sz="quarter" idx="11"/>
          </p:nvPr>
        </p:nvSpPr>
        <p:spPr/>
        <p:txBody>
          <a:bodyPr/>
          <a:lstStyle/>
          <a:p>
            <a:endParaRPr lang="en-US">
              <a:solidFill>
                <a:srgbClr val="04617B"/>
              </a:solidFill>
            </a:endParaRPr>
          </a:p>
        </p:txBody>
      </p:sp>
      <p:sp>
        <p:nvSpPr>
          <p:cNvPr id="7" name="Slide Number Placeholder 6"/>
          <p:cNvSpPr>
            <a:spLocks noGrp="1"/>
          </p:cNvSpPr>
          <p:nvPr>
            <p:ph type="sldNum" sz="quarter" idx="12"/>
          </p:nvPr>
        </p:nvSpPr>
        <p:spPr/>
        <p:txBody>
          <a:bodyPr/>
          <a:lstStyle/>
          <a:p>
            <a:fld id="{B94C8C26-A3E2-411F-88E5-A5D56E6F3A90}" type="slidenum">
              <a:rPr lang="en-US" smtClean="0">
                <a:solidFill>
                  <a:srgbClr val="04617B"/>
                </a:solidFill>
              </a:rPr>
              <a:pPr/>
              <a:t>‹#›</a:t>
            </a:fld>
            <a:endParaRPr lang="en-US">
              <a:solidFill>
                <a:srgbClr val="04617B"/>
              </a:solidFill>
            </a:endParaRPr>
          </a:p>
        </p:txBody>
      </p:sp>
    </p:spTree>
    <p:extLst>
      <p:ext uri="{BB962C8B-B14F-4D97-AF65-F5344CB8AC3E}">
        <p14:creationId xmlns:p14="http://schemas.microsoft.com/office/powerpoint/2010/main" val="3790202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E7150E-9003-446E-B21A-92B156C7988B}" type="datetimeFigureOut">
              <a:rPr lang="en-US" smtClean="0">
                <a:solidFill>
                  <a:srgbClr val="04617B"/>
                </a:solidFill>
              </a:rPr>
              <a:pPr/>
              <a:t>4/14/2016</a:t>
            </a:fld>
            <a:endParaRPr lang="en-US">
              <a:solidFill>
                <a:srgbClr val="04617B"/>
              </a:solidFill>
            </a:endParaRPr>
          </a:p>
        </p:txBody>
      </p:sp>
      <p:sp>
        <p:nvSpPr>
          <p:cNvPr id="8" name="Footer Placeholder 7"/>
          <p:cNvSpPr>
            <a:spLocks noGrp="1"/>
          </p:cNvSpPr>
          <p:nvPr>
            <p:ph type="ftr" sz="quarter" idx="11"/>
          </p:nvPr>
        </p:nvSpPr>
        <p:spPr/>
        <p:txBody>
          <a:bodyPr/>
          <a:lstStyle/>
          <a:p>
            <a:endParaRPr lang="en-US">
              <a:solidFill>
                <a:srgbClr val="04617B"/>
              </a:solidFill>
            </a:endParaRPr>
          </a:p>
        </p:txBody>
      </p:sp>
      <p:sp>
        <p:nvSpPr>
          <p:cNvPr id="9" name="Slide Number Placeholder 8"/>
          <p:cNvSpPr>
            <a:spLocks noGrp="1"/>
          </p:cNvSpPr>
          <p:nvPr>
            <p:ph type="sldNum" sz="quarter" idx="12"/>
          </p:nvPr>
        </p:nvSpPr>
        <p:spPr/>
        <p:txBody>
          <a:bodyPr/>
          <a:lstStyle/>
          <a:p>
            <a:fld id="{B94C8C26-A3E2-411F-88E5-A5D56E6F3A90}" type="slidenum">
              <a:rPr lang="en-US" smtClean="0">
                <a:solidFill>
                  <a:srgbClr val="04617B"/>
                </a:solidFill>
              </a:rPr>
              <a:pPr/>
              <a:t>‹#›</a:t>
            </a:fld>
            <a:endParaRPr lang="en-US">
              <a:solidFill>
                <a:srgbClr val="04617B"/>
              </a:solidFill>
            </a:endParaRPr>
          </a:p>
        </p:txBody>
      </p:sp>
    </p:spTree>
    <p:extLst>
      <p:ext uri="{BB962C8B-B14F-4D97-AF65-F5344CB8AC3E}">
        <p14:creationId xmlns:p14="http://schemas.microsoft.com/office/powerpoint/2010/main" val="1187377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E7150E-9003-446E-B21A-92B156C7988B}" type="datetimeFigureOut">
              <a:rPr lang="en-US" smtClean="0">
                <a:solidFill>
                  <a:srgbClr val="04617B"/>
                </a:solidFill>
              </a:rPr>
              <a:pPr/>
              <a:t>4/14/2016</a:t>
            </a:fld>
            <a:endParaRPr lang="en-US">
              <a:solidFill>
                <a:srgbClr val="04617B"/>
              </a:solidFill>
            </a:endParaRPr>
          </a:p>
        </p:txBody>
      </p:sp>
      <p:sp>
        <p:nvSpPr>
          <p:cNvPr id="4" name="Footer Placeholder 3"/>
          <p:cNvSpPr>
            <a:spLocks noGrp="1"/>
          </p:cNvSpPr>
          <p:nvPr>
            <p:ph type="ftr" sz="quarter" idx="11"/>
          </p:nvPr>
        </p:nvSpPr>
        <p:spPr/>
        <p:txBody>
          <a:bodyPr/>
          <a:lstStyle/>
          <a:p>
            <a:endParaRPr lang="en-US">
              <a:solidFill>
                <a:srgbClr val="04617B"/>
              </a:solidFill>
            </a:endParaRPr>
          </a:p>
        </p:txBody>
      </p:sp>
      <p:sp>
        <p:nvSpPr>
          <p:cNvPr id="5" name="Slide Number Placeholder 4"/>
          <p:cNvSpPr>
            <a:spLocks noGrp="1"/>
          </p:cNvSpPr>
          <p:nvPr>
            <p:ph type="sldNum" sz="quarter" idx="12"/>
          </p:nvPr>
        </p:nvSpPr>
        <p:spPr/>
        <p:txBody>
          <a:bodyPr/>
          <a:lstStyle/>
          <a:p>
            <a:fld id="{B94C8C26-A3E2-411F-88E5-A5D56E6F3A90}" type="slidenum">
              <a:rPr lang="en-US" smtClean="0">
                <a:solidFill>
                  <a:srgbClr val="04617B"/>
                </a:solidFill>
              </a:rPr>
              <a:pPr/>
              <a:t>‹#›</a:t>
            </a:fld>
            <a:endParaRPr lang="en-US">
              <a:solidFill>
                <a:srgbClr val="04617B"/>
              </a:solidFill>
            </a:endParaRPr>
          </a:p>
        </p:txBody>
      </p:sp>
    </p:spTree>
    <p:extLst>
      <p:ext uri="{BB962C8B-B14F-4D97-AF65-F5344CB8AC3E}">
        <p14:creationId xmlns:p14="http://schemas.microsoft.com/office/powerpoint/2010/main" val="2629758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fld id="{B9E7150E-9003-446E-B21A-92B156C7988B}" type="datetimeFigureOut">
              <a:rPr lang="en-US" smtClean="0">
                <a:solidFill>
                  <a:srgbClr val="04617B"/>
                </a:solidFill>
              </a:rPr>
              <a:pPr/>
              <a:t>4/14/2016</a:t>
            </a:fld>
            <a:endParaRPr lang="en-US">
              <a:solidFill>
                <a:srgbClr val="04617B"/>
              </a:solidFill>
            </a:endParaRPr>
          </a:p>
        </p:txBody>
      </p:sp>
      <p:sp>
        <p:nvSpPr>
          <p:cNvPr id="3" name="Footer Placeholder 2"/>
          <p:cNvSpPr>
            <a:spLocks noGrp="1"/>
          </p:cNvSpPr>
          <p:nvPr>
            <p:ph type="ftr" sz="quarter" idx="11"/>
          </p:nvPr>
        </p:nvSpPr>
        <p:spPr/>
        <p:txBody>
          <a:bodyPr/>
          <a:lstStyle/>
          <a:p>
            <a:endParaRPr lang="en-US">
              <a:solidFill>
                <a:srgbClr val="04617B"/>
              </a:solidFill>
            </a:endParaRPr>
          </a:p>
        </p:txBody>
      </p:sp>
      <p:sp>
        <p:nvSpPr>
          <p:cNvPr id="4" name="Slide Number Placeholder 3"/>
          <p:cNvSpPr>
            <a:spLocks noGrp="1"/>
          </p:cNvSpPr>
          <p:nvPr>
            <p:ph type="sldNum" sz="quarter" idx="12"/>
          </p:nvPr>
        </p:nvSpPr>
        <p:spPr/>
        <p:txBody>
          <a:bodyPr/>
          <a:lstStyle/>
          <a:p>
            <a:fld id="{B94C8C26-A3E2-411F-88E5-A5D56E6F3A90}" type="slidenum">
              <a:rPr lang="en-US" smtClean="0">
                <a:solidFill>
                  <a:srgbClr val="04617B"/>
                </a:solidFill>
              </a:rPr>
              <a:pPr/>
              <a:t>‹#›</a:t>
            </a:fld>
            <a:endParaRPr lang="en-US">
              <a:solidFill>
                <a:srgbClr val="04617B"/>
              </a:solidFill>
            </a:endParaRPr>
          </a:p>
        </p:txBody>
      </p:sp>
    </p:spTree>
    <p:extLst>
      <p:ext uri="{BB962C8B-B14F-4D97-AF65-F5344CB8AC3E}">
        <p14:creationId xmlns:p14="http://schemas.microsoft.com/office/powerpoint/2010/main" val="1987475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E7150E-9003-446E-B21A-92B156C7988B}" type="datetimeFigureOut">
              <a:rPr lang="en-US" smtClean="0">
                <a:solidFill>
                  <a:srgbClr val="04617B"/>
                </a:solidFill>
              </a:rPr>
              <a:pPr/>
              <a:t>4/14/2016</a:t>
            </a:fld>
            <a:endParaRPr lang="en-US">
              <a:solidFill>
                <a:srgbClr val="04617B"/>
              </a:solidFill>
            </a:endParaRPr>
          </a:p>
        </p:txBody>
      </p:sp>
      <p:sp>
        <p:nvSpPr>
          <p:cNvPr id="6" name="Footer Placeholder 5"/>
          <p:cNvSpPr>
            <a:spLocks noGrp="1"/>
          </p:cNvSpPr>
          <p:nvPr>
            <p:ph type="ftr" sz="quarter" idx="11"/>
          </p:nvPr>
        </p:nvSpPr>
        <p:spPr/>
        <p:txBody>
          <a:bodyPr/>
          <a:lstStyle/>
          <a:p>
            <a:endParaRPr lang="en-US">
              <a:solidFill>
                <a:srgbClr val="04617B"/>
              </a:solidFill>
            </a:endParaRPr>
          </a:p>
        </p:txBody>
      </p:sp>
      <p:sp>
        <p:nvSpPr>
          <p:cNvPr id="7" name="Slide Number Placeholder 6"/>
          <p:cNvSpPr>
            <a:spLocks noGrp="1"/>
          </p:cNvSpPr>
          <p:nvPr>
            <p:ph type="sldNum" sz="quarter" idx="12"/>
          </p:nvPr>
        </p:nvSpPr>
        <p:spPr/>
        <p:txBody>
          <a:bodyPr/>
          <a:lstStyle/>
          <a:p>
            <a:fld id="{B94C8C26-A3E2-411F-88E5-A5D56E6F3A90}" type="slidenum">
              <a:rPr lang="en-US" smtClean="0">
                <a:solidFill>
                  <a:srgbClr val="04617B"/>
                </a:solidFill>
              </a:rPr>
              <a:pPr/>
              <a:t>‹#›</a:t>
            </a:fld>
            <a:endParaRPr lang="en-US">
              <a:solidFill>
                <a:srgbClr val="04617B"/>
              </a:solidFill>
            </a:endParaRPr>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76191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68DC10-955E-43E6-97BA-7385DB9F031A}"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7357D-00DC-4986-A55F-876E4D2DE9C3}" type="slidenum">
              <a:rPr lang="en-US" smtClean="0"/>
              <a:t>‹#›</a:t>
            </a:fld>
            <a:endParaRPr lang="en-US"/>
          </a:p>
        </p:txBody>
      </p:sp>
    </p:spTree>
    <p:extLst>
      <p:ext uri="{BB962C8B-B14F-4D97-AF65-F5344CB8AC3E}">
        <p14:creationId xmlns:p14="http://schemas.microsoft.com/office/powerpoint/2010/main" val="3155906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B9E7150E-9003-446E-B21A-92B156C7988B}" type="datetimeFigureOut">
              <a:rPr lang="en-US" smtClean="0">
                <a:solidFill>
                  <a:srgbClr val="04617B"/>
                </a:solidFill>
              </a:rPr>
              <a:pPr/>
              <a:t>4/14/2016</a:t>
            </a:fld>
            <a:endParaRPr lang="en-US">
              <a:solidFill>
                <a:srgbClr val="04617B"/>
              </a:solidFill>
            </a:endParaRPr>
          </a:p>
        </p:txBody>
      </p:sp>
      <p:sp>
        <p:nvSpPr>
          <p:cNvPr id="7" name="Slide Number Placeholder 6"/>
          <p:cNvSpPr>
            <a:spLocks noGrp="1"/>
          </p:cNvSpPr>
          <p:nvPr>
            <p:ph type="sldNum" sz="quarter" idx="12"/>
          </p:nvPr>
        </p:nvSpPr>
        <p:spPr/>
        <p:txBody>
          <a:bodyPr/>
          <a:lstStyle/>
          <a:p>
            <a:fld id="{B94C8C26-A3E2-411F-88E5-A5D56E6F3A90}" type="slidenum">
              <a:rPr lang="en-US" smtClean="0">
                <a:solidFill>
                  <a:srgbClr val="04617B"/>
                </a:solidFill>
              </a:rPr>
              <a:pPr/>
              <a:t>‹#›</a:t>
            </a:fld>
            <a:endParaRPr lang="en-US">
              <a:solidFill>
                <a:srgbClr val="04617B"/>
              </a:solidFill>
            </a:endParaRPr>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p:txBody>
          <a:bodyPr/>
          <a:lstStyle/>
          <a:p>
            <a:endParaRPr lang="en-US">
              <a:solidFill>
                <a:srgbClr val="04617B"/>
              </a:solidFill>
            </a:endParaRPr>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52169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E7150E-9003-446E-B21A-92B156C7988B}" type="datetimeFigureOut">
              <a:rPr lang="en-US" smtClean="0">
                <a:solidFill>
                  <a:srgbClr val="04617B"/>
                </a:solidFill>
              </a:rPr>
              <a:pPr/>
              <a:t>4/14/2016</a:t>
            </a:fld>
            <a:endParaRPr lang="en-US">
              <a:solidFill>
                <a:srgbClr val="04617B"/>
              </a:solidFill>
            </a:endParaRPr>
          </a:p>
        </p:txBody>
      </p:sp>
      <p:sp>
        <p:nvSpPr>
          <p:cNvPr id="5" name="Footer Placeholder 4"/>
          <p:cNvSpPr>
            <a:spLocks noGrp="1"/>
          </p:cNvSpPr>
          <p:nvPr>
            <p:ph type="ftr" sz="quarter" idx="11"/>
          </p:nvPr>
        </p:nvSpPr>
        <p:spPr/>
        <p:txBody>
          <a:bodyPr/>
          <a:lstStyle/>
          <a:p>
            <a:endParaRPr lang="en-US">
              <a:solidFill>
                <a:srgbClr val="04617B"/>
              </a:solidFill>
            </a:endParaRPr>
          </a:p>
        </p:txBody>
      </p:sp>
      <p:sp>
        <p:nvSpPr>
          <p:cNvPr id="6" name="Slide Number Placeholder 5"/>
          <p:cNvSpPr>
            <a:spLocks noGrp="1"/>
          </p:cNvSpPr>
          <p:nvPr>
            <p:ph type="sldNum" sz="quarter" idx="12"/>
          </p:nvPr>
        </p:nvSpPr>
        <p:spPr/>
        <p:txBody>
          <a:bodyPr/>
          <a:lstStyle/>
          <a:p>
            <a:fld id="{B94C8C26-A3E2-411F-88E5-A5D56E6F3A90}" type="slidenum">
              <a:rPr lang="en-US" smtClean="0">
                <a:solidFill>
                  <a:srgbClr val="04617B"/>
                </a:solidFill>
              </a:rPr>
              <a:pPr/>
              <a:t>‹#›</a:t>
            </a:fld>
            <a:endParaRPr lang="en-US">
              <a:solidFill>
                <a:srgbClr val="04617B"/>
              </a:solidFill>
            </a:endParaRPr>
          </a:p>
        </p:txBody>
      </p:sp>
    </p:spTree>
    <p:extLst>
      <p:ext uri="{BB962C8B-B14F-4D97-AF65-F5344CB8AC3E}">
        <p14:creationId xmlns:p14="http://schemas.microsoft.com/office/powerpoint/2010/main" val="1905264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 Title 1"/>
          <p:cNvSpPr>
            <a:spLocks noGrp="1"/>
          </p:cNvSpPr>
          <p:nvPr>
            <p:ph type="title" orient="vert"/>
          </p:nvPr>
        </p:nvSpPr>
        <p:spPr>
          <a:xfrm>
            <a:off x="9398103" y="395428"/>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E7150E-9003-446E-B21A-92B156C7988B}" type="datetimeFigureOut">
              <a:rPr lang="en-US" smtClean="0">
                <a:solidFill>
                  <a:srgbClr val="04617B"/>
                </a:solidFill>
              </a:rPr>
              <a:pPr/>
              <a:t>4/14/2016</a:t>
            </a:fld>
            <a:endParaRPr lang="en-US">
              <a:solidFill>
                <a:srgbClr val="04617B"/>
              </a:solidFill>
            </a:endParaRPr>
          </a:p>
        </p:txBody>
      </p:sp>
      <p:sp>
        <p:nvSpPr>
          <p:cNvPr id="5" name="Footer Placeholder 4"/>
          <p:cNvSpPr>
            <a:spLocks noGrp="1"/>
          </p:cNvSpPr>
          <p:nvPr>
            <p:ph type="ftr" sz="quarter" idx="11"/>
          </p:nvPr>
        </p:nvSpPr>
        <p:spPr/>
        <p:txBody>
          <a:bodyPr/>
          <a:lstStyle/>
          <a:p>
            <a:endParaRPr lang="en-US">
              <a:solidFill>
                <a:srgbClr val="04617B"/>
              </a:solidFill>
            </a:endParaRPr>
          </a:p>
        </p:txBody>
      </p:sp>
      <p:sp>
        <p:nvSpPr>
          <p:cNvPr id="6" name="Slide Number Placeholder 5"/>
          <p:cNvSpPr>
            <a:spLocks noGrp="1"/>
          </p:cNvSpPr>
          <p:nvPr>
            <p:ph type="sldNum" sz="quarter" idx="12"/>
          </p:nvPr>
        </p:nvSpPr>
        <p:spPr/>
        <p:txBody>
          <a:bodyPr/>
          <a:lstStyle/>
          <a:p>
            <a:fld id="{B94C8C26-A3E2-411F-88E5-A5D56E6F3A90}" type="slidenum">
              <a:rPr lang="en-US" smtClean="0">
                <a:solidFill>
                  <a:srgbClr val="04617B"/>
                </a:solidFill>
              </a:rPr>
              <a:pPr/>
              <a:t>‹#›</a:t>
            </a:fld>
            <a:endParaRPr lang="en-US">
              <a:solidFill>
                <a:srgbClr val="04617B"/>
              </a:solidFill>
            </a:endParaRPr>
          </a:p>
        </p:txBody>
      </p:sp>
    </p:spTree>
    <p:extLst>
      <p:ext uri="{BB962C8B-B14F-4D97-AF65-F5344CB8AC3E}">
        <p14:creationId xmlns:p14="http://schemas.microsoft.com/office/powerpoint/2010/main" val="2973574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68DC10-955E-43E6-97BA-7385DB9F031A}"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7357D-00DC-4986-A55F-876E4D2DE9C3}" type="slidenum">
              <a:rPr lang="en-US" smtClean="0"/>
              <a:t>‹#›</a:t>
            </a:fld>
            <a:endParaRPr lang="en-US"/>
          </a:p>
        </p:txBody>
      </p:sp>
    </p:spTree>
    <p:extLst>
      <p:ext uri="{BB962C8B-B14F-4D97-AF65-F5344CB8AC3E}">
        <p14:creationId xmlns:p14="http://schemas.microsoft.com/office/powerpoint/2010/main" val="71587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68DC10-955E-43E6-97BA-7385DB9F031A}"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7357D-00DC-4986-A55F-876E4D2DE9C3}" type="slidenum">
              <a:rPr lang="en-US" smtClean="0"/>
              <a:t>‹#›</a:t>
            </a:fld>
            <a:endParaRPr lang="en-US"/>
          </a:p>
        </p:txBody>
      </p:sp>
    </p:spTree>
    <p:extLst>
      <p:ext uri="{BB962C8B-B14F-4D97-AF65-F5344CB8AC3E}">
        <p14:creationId xmlns:p14="http://schemas.microsoft.com/office/powerpoint/2010/main" val="3665200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68DC10-955E-43E6-97BA-7385DB9F031A}" type="datetimeFigureOut">
              <a:rPr lang="en-US" smtClean="0"/>
              <a:t>4/14/2016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7357D-00DC-4986-A55F-876E4D2DE9C3}" type="slidenum">
              <a:rPr lang="en-US" smtClean="0"/>
              <a:t>‹#›</a:t>
            </a:fld>
            <a:endParaRPr lang="en-US"/>
          </a:p>
        </p:txBody>
      </p:sp>
    </p:spTree>
    <p:extLst>
      <p:ext uri="{BB962C8B-B14F-4D97-AF65-F5344CB8AC3E}">
        <p14:creationId xmlns:p14="http://schemas.microsoft.com/office/powerpoint/2010/main" val="3679142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68DC10-955E-43E6-97BA-7385DB9F031A}" type="datetimeFigureOut">
              <a:rPr lang="en-US" smtClean="0"/>
              <a:t>4/14/2016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7357D-00DC-4986-A55F-876E4D2DE9C3}" type="slidenum">
              <a:rPr lang="en-US" smtClean="0"/>
              <a:t>‹#›</a:t>
            </a:fld>
            <a:endParaRPr lang="en-US"/>
          </a:p>
        </p:txBody>
      </p:sp>
    </p:spTree>
    <p:extLst>
      <p:ext uri="{BB962C8B-B14F-4D97-AF65-F5344CB8AC3E}">
        <p14:creationId xmlns:p14="http://schemas.microsoft.com/office/powerpoint/2010/main" val="1816829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8DC10-955E-43E6-97BA-7385DB9F031A}" type="datetimeFigureOut">
              <a:rPr lang="en-US" smtClean="0"/>
              <a:t>4/14/2016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7357D-00DC-4986-A55F-876E4D2DE9C3}" type="slidenum">
              <a:rPr lang="en-US" smtClean="0"/>
              <a:t>‹#›</a:t>
            </a:fld>
            <a:endParaRPr lang="en-US"/>
          </a:p>
        </p:txBody>
      </p:sp>
    </p:spTree>
    <p:extLst>
      <p:ext uri="{BB962C8B-B14F-4D97-AF65-F5344CB8AC3E}">
        <p14:creationId xmlns:p14="http://schemas.microsoft.com/office/powerpoint/2010/main" val="1578635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68DC10-955E-43E6-97BA-7385DB9F031A}"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7357D-00DC-4986-A55F-876E4D2DE9C3}" type="slidenum">
              <a:rPr lang="en-US" smtClean="0"/>
              <a:t>‹#›</a:t>
            </a:fld>
            <a:endParaRPr lang="en-US"/>
          </a:p>
        </p:txBody>
      </p:sp>
    </p:spTree>
    <p:extLst>
      <p:ext uri="{BB962C8B-B14F-4D97-AF65-F5344CB8AC3E}">
        <p14:creationId xmlns:p14="http://schemas.microsoft.com/office/powerpoint/2010/main" val="348643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68DC10-955E-43E6-97BA-7385DB9F031A}"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7357D-00DC-4986-A55F-876E4D2DE9C3}" type="slidenum">
              <a:rPr lang="en-US" smtClean="0"/>
              <a:t>‹#›</a:t>
            </a:fld>
            <a:endParaRPr lang="en-US"/>
          </a:p>
        </p:txBody>
      </p:sp>
    </p:spTree>
    <p:extLst>
      <p:ext uri="{BB962C8B-B14F-4D97-AF65-F5344CB8AC3E}">
        <p14:creationId xmlns:p14="http://schemas.microsoft.com/office/powerpoint/2010/main" val="4209079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8DC10-955E-43E6-97BA-7385DB9F031A}" type="datetimeFigureOut">
              <a:rPr lang="en-US" smtClean="0"/>
              <a:t>4/14/2016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7357D-00DC-4986-A55F-876E4D2DE9C3}" type="slidenum">
              <a:rPr lang="en-US" smtClean="0"/>
              <a:t>‹#›</a:t>
            </a:fld>
            <a:endParaRPr lang="en-US"/>
          </a:p>
        </p:txBody>
      </p:sp>
    </p:spTree>
    <p:extLst>
      <p:ext uri="{BB962C8B-B14F-4D97-AF65-F5344CB8AC3E}">
        <p14:creationId xmlns:p14="http://schemas.microsoft.com/office/powerpoint/2010/main" val="3731551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B9E7150E-9003-446E-B21A-92B156C7988B}" type="datetimeFigureOut">
              <a:rPr lang="en-US" smtClean="0">
                <a:solidFill>
                  <a:srgbClr val="04617B"/>
                </a:solidFill>
              </a:rPr>
              <a:pPr/>
              <a:t>4/14/2016</a:t>
            </a:fld>
            <a:endParaRPr lang="en-US">
              <a:solidFill>
                <a:srgbClr val="04617B"/>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04617B"/>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B94C8C26-A3E2-411F-88E5-A5D56E6F3A90}" type="slidenum">
              <a:rPr lang="en-US" smtClean="0">
                <a:solidFill>
                  <a:srgbClr val="04617B"/>
                </a:solidFill>
              </a:rPr>
              <a:pPr/>
              <a:t>‹#›</a:t>
            </a:fld>
            <a:endParaRPr lang="en-US">
              <a:solidFill>
                <a:srgbClr val="04617B"/>
              </a:solidFill>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45135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Chapter 14 part 2</a:t>
            </a:r>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25587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1687286" y="1752601"/>
            <a:ext cx="4016828" cy="4983163"/>
          </a:xfrm>
        </p:spPr>
        <p:txBody>
          <a:bodyPr>
            <a:normAutofit lnSpcReduction="10000"/>
          </a:bodyPr>
          <a:lstStyle/>
          <a:p>
            <a:r>
              <a:rPr lang="en-US" dirty="0" smtClean="0"/>
              <a:t>John Brown expected slaves to runaway and join him at the arsenal and it did not happen.</a:t>
            </a:r>
          </a:p>
          <a:p>
            <a:r>
              <a:rPr lang="en-US" dirty="0" smtClean="0"/>
              <a:t>10 of his men were killed and </a:t>
            </a:r>
            <a:r>
              <a:rPr lang="en-US" dirty="0" smtClean="0">
                <a:solidFill>
                  <a:srgbClr val="FF0000"/>
                </a:solidFill>
              </a:rPr>
              <a:t>he was arrested and hung.</a:t>
            </a:r>
          </a:p>
          <a:p>
            <a:r>
              <a:rPr lang="en-US" dirty="0" smtClean="0">
                <a:solidFill>
                  <a:srgbClr val="FF0000"/>
                </a:solidFill>
              </a:rPr>
              <a:t>The </a:t>
            </a:r>
            <a:r>
              <a:rPr lang="en-US" dirty="0">
                <a:solidFill>
                  <a:srgbClr val="FF0000"/>
                </a:solidFill>
              </a:rPr>
              <a:t>n</a:t>
            </a:r>
            <a:r>
              <a:rPr lang="en-US" dirty="0" smtClean="0">
                <a:solidFill>
                  <a:srgbClr val="FF0000"/>
                </a:solidFill>
              </a:rPr>
              <a:t>orth mourned him as a hero and martyr</a:t>
            </a:r>
            <a:r>
              <a:rPr lang="en-US" dirty="0" smtClean="0"/>
              <a:t>. </a:t>
            </a:r>
          </a:p>
          <a:p>
            <a:r>
              <a:rPr lang="en-US" dirty="0" smtClean="0"/>
              <a:t>The south was convinced their way of life was being attacked.</a:t>
            </a:r>
            <a:endParaRPr lang="en-US" dirty="0"/>
          </a:p>
        </p:txBody>
      </p:sp>
      <p:pic>
        <p:nvPicPr>
          <p:cNvPr id="26626" name="Picture 2" descr="http://upload.wikimedia.org/wikipedia/commons/f/f2/'The_Last_Moments_of_John_Brown',_oil_on_canvas_painting_by_Thomas_Hovend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1" y="1371601"/>
            <a:ext cx="6346371" cy="783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91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approaching War</a:t>
            </a:r>
            <a:endParaRPr lang="en-US" dirty="0"/>
          </a:p>
        </p:txBody>
      </p:sp>
      <p:sp>
        <p:nvSpPr>
          <p:cNvPr id="3" name="Content Placeholder 2"/>
          <p:cNvSpPr>
            <a:spLocks noGrp="1"/>
          </p:cNvSpPr>
          <p:nvPr>
            <p:ph idx="1"/>
          </p:nvPr>
        </p:nvSpPr>
        <p:spPr>
          <a:xfrm>
            <a:off x="1981200" y="1524001"/>
            <a:ext cx="8229600" cy="4373563"/>
          </a:xfrm>
        </p:spPr>
        <p:txBody>
          <a:bodyPr/>
          <a:lstStyle/>
          <a:p>
            <a:r>
              <a:rPr lang="en-US" dirty="0" smtClean="0"/>
              <a:t>Americans everywhere sensed a crisis</a:t>
            </a:r>
          </a:p>
          <a:p>
            <a:r>
              <a:rPr lang="en-US" dirty="0" smtClean="0"/>
              <a:t>Slavery had seriously divided the country.</a:t>
            </a:r>
          </a:p>
          <a:p>
            <a:r>
              <a:rPr lang="en-US" dirty="0" smtClean="0"/>
              <a:t>The incident at Harpers Ferry, as well as the growing strength of the Republicans had southerners worrying about their future.</a:t>
            </a:r>
            <a:endParaRPr lang="en-US" dirty="0"/>
          </a:p>
        </p:txBody>
      </p:sp>
      <p:pic>
        <p:nvPicPr>
          <p:cNvPr id="27650" name="Picture 2" descr="http://upload.wikimedia.org/wikipedia/commons/f/f3/US_SlaveFree185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581400"/>
            <a:ext cx="83058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2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Democrats split!</a:t>
            </a:r>
            <a:endParaRPr lang="en-US" dirty="0"/>
          </a:p>
        </p:txBody>
      </p:sp>
      <p:sp>
        <p:nvSpPr>
          <p:cNvPr id="3" name="Content Placeholder 2"/>
          <p:cNvSpPr>
            <a:spLocks noGrp="1"/>
          </p:cNvSpPr>
          <p:nvPr>
            <p:ph idx="1"/>
          </p:nvPr>
        </p:nvSpPr>
        <p:spPr/>
        <p:txBody>
          <a:bodyPr/>
          <a:lstStyle/>
          <a:p>
            <a:r>
              <a:rPr lang="en-US" dirty="0" smtClean="0"/>
              <a:t>The Democratic party could not decide on a candidate!</a:t>
            </a:r>
          </a:p>
          <a:p>
            <a:pPr lvl="1"/>
            <a:r>
              <a:rPr lang="en-US" dirty="0" smtClean="0"/>
              <a:t>Northern Democrats wanted to stick with a candidate who believed in popular sovereignty.</a:t>
            </a:r>
          </a:p>
          <a:p>
            <a:pPr lvl="1"/>
            <a:r>
              <a:rPr lang="en-US" dirty="0" smtClean="0"/>
              <a:t>Southern Democrats wanted to take a strong stance backing states’ rights.</a:t>
            </a:r>
            <a:endParaRPr lang="en-US" dirty="0"/>
          </a:p>
        </p:txBody>
      </p:sp>
      <p:pic>
        <p:nvPicPr>
          <p:cNvPr id="2050" name="Picture 2" descr="Image result for democrat don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962400"/>
            <a:ext cx="3489664" cy="2685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094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96519" y="0"/>
            <a:ext cx="9745941" cy="6858000"/>
          </a:xfrm>
          <a:prstGeom prst="rect">
            <a:avLst/>
          </a:prstGeom>
        </p:spPr>
      </p:pic>
    </p:spTree>
    <p:extLst>
      <p:ext uri="{BB962C8B-B14F-4D97-AF65-F5344CB8AC3E}">
        <p14:creationId xmlns:p14="http://schemas.microsoft.com/office/powerpoint/2010/main" val="2961594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1860</a:t>
            </a:r>
            <a:endParaRPr lang="en-US" dirty="0"/>
          </a:p>
        </p:txBody>
      </p:sp>
      <p:sp>
        <p:nvSpPr>
          <p:cNvPr id="3" name="Content Placeholder 2"/>
          <p:cNvSpPr>
            <a:spLocks noGrp="1"/>
          </p:cNvSpPr>
          <p:nvPr>
            <p:ph idx="1"/>
          </p:nvPr>
        </p:nvSpPr>
        <p:spPr>
          <a:xfrm>
            <a:off x="2209800" y="1447801"/>
            <a:ext cx="8229600" cy="4373563"/>
          </a:xfrm>
        </p:spPr>
        <p:txBody>
          <a:bodyPr/>
          <a:lstStyle/>
          <a:p>
            <a:r>
              <a:rPr lang="en-US" dirty="0" smtClean="0">
                <a:solidFill>
                  <a:srgbClr val="FF0000"/>
                </a:solidFill>
              </a:rPr>
              <a:t>The Republicans </a:t>
            </a:r>
            <a:r>
              <a:rPr lang="en-US" dirty="0" smtClean="0"/>
              <a:t>quickly selected </a:t>
            </a:r>
            <a:r>
              <a:rPr lang="en-US" dirty="0" smtClean="0">
                <a:solidFill>
                  <a:srgbClr val="FF0000"/>
                </a:solidFill>
              </a:rPr>
              <a:t>Abraham Lincoln </a:t>
            </a:r>
            <a:r>
              <a:rPr lang="en-US" dirty="0" smtClean="0"/>
              <a:t>to represent them.</a:t>
            </a:r>
          </a:p>
          <a:p>
            <a:r>
              <a:rPr lang="en-US" dirty="0" smtClean="0"/>
              <a:t>Southerners were split.</a:t>
            </a:r>
          </a:p>
          <a:p>
            <a:pPr lvl="1"/>
            <a:r>
              <a:rPr lang="en-US" dirty="0" smtClean="0">
                <a:solidFill>
                  <a:srgbClr val="FF0000"/>
                </a:solidFill>
              </a:rPr>
              <a:t>Northern Democrats: Stephen Douglas(popular sovereignty)</a:t>
            </a:r>
          </a:p>
          <a:p>
            <a:pPr lvl="1"/>
            <a:r>
              <a:rPr lang="en-US" dirty="0" smtClean="0">
                <a:solidFill>
                  <a:srgbClr val="FF0000"/>
                </a:solidFill>
              </a:rPr>
              <a:t>Southern Democrats: John C. Breckinridge(states’ rights)</a:t>
            </a:r>
          </a:p>
          <a:p>
            <a:pPr lvl="1"/>
            <a:r>
              <a:rPr lang="en-US" dirty="0" smtClean="0">
                <a:solidFill>
                  <a:srgbClr val="FF0000"/>
                </a:solidFill>
              </a:rPr>
              <a:t>Union Party: John Bell (protect slavery and keep union)</a:t>
            </a:r>
            <a:endParaRPr lang="en-US" dirty="0">
              <a:solidFill>
                <a:srgbClr val="FF0000"/>
              </a:solidFill>
            </a:endParaRPr>
          </a:p>
        </p:txBody>
      </p:sp>
      <p:pic>
        <p:nvPicPr>
          <p:cNvPr id="29698" name="Picture 2" descr="http://www.biography.com/imported/images/Biography/Images/Profiles/B/John-Bell-9205657-1-4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1" y="4114800"/>
            <a:ext cx="2743197" cy="2743198"/>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upload.wikimedia.org/wikipedia/commons/0/0c/John_C._Breckinridge_by_Nicola_Marsch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810001"/>
            <a:ext cx="2660674" cy="3047999"/>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http://upload.wikimedia.org/wikipedia/commons/e/e9/Stephen_A_Douglas_-_headsho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3940626"/>
            <a:ext cx="2392424" cy="3081152"/>
          </a:xfrm>
          <a:prstGeom prst="rect">
            <a:avLst/>
          </a:prstGeom>
          <a:noFill/>
          <a:extLst>
            <a:ext uri="{909E8E84-426E-40DD-AFC4-6F175D3DCCD1}">
              <a14:hiddenFill xmlns:a14="http://schemas.microsoft.com/office/drawing/2010/main">
                <a:solidFill>
                  <a:srgbClr val="FFFFFF"/>
                </a:solidFill>
              </a14:hiddenFill>
            </a:ext>
          </a:extLst>
        </p:spPr>
      </p:pic>
      <p:pic>
        <p:nvPicPr>
          <p:cNvPr id="29704" name="Picture 8" descr="http://upload.wikimedia.org/wikipedia/commons/2/27/Abraham_Lincoln_by_Alexander_Helser,_1860-cro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0164" y="3843112"/>
            <a:ext cx="2403637" cy="301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35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lick to return to previous version of this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23020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933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8674" name="Picture 2" descr="http://www.personal.psu.edu/users/j/a/jal5056/electoralcollege1860_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381000"/>
            <a:ext cx="973455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97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Lincoln wins!</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30722" name="Picture 2" descr="http://www.wwe.com/f/wysiwyg/image/2012/11/20121106_EP_LIGHT_honest-abe_C-home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1676400"/>
            <a:ext cx="8401839"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042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NOT SO “UNITED” STATES</a:t>
            </a:r>
            <a:endParaRPr lang="en-US" dirty="0"/>
          </a:p>
        </p:txBody>
      </p:sp>
      <p:sp>
        <p:nvSpPr>
          <p:cNvPr id="3" name="Content Placeholder 2"/>
          <p:cNvSpPr>
            <a:spLocks noGrp="1"/>
          </p:cNvSpPr>
          <p:nvPr>
            <p:ph idx="1"/>
          </p:nvPr>
        </p:nvSpPr>
        <p:spPr/>
        <p:txBody>
          <a:bodyPr/>
          <a:lstStyle/>
          <a:p>
            <a:r>
              <a:rPr lang="en-US" dirty="0" smtClean="0"/>
              <a:t>The south is enraged.</a:t>
            </a:r>
          </a:p>
          <a:p>
            <a:pPr lvl="1"/>
            <a:r>
              <a:rPr lang="en-US" dirty="0" smtClean="0"/>
              <a:t>Congress and now the President have hate for their way of life.</a:t>
            </a:r>
          </a:p>
          <a:p>
            <a:pPr marL="114300" indent="0" algn="ctr">
              <a:buNone/>
            </a:pPr>
            <a:r>
              <a:rPr lang="en-US" sz="2000" b="1" i="1" dirty="0"/>
              <a:t>“A party (Republican) founded on the single sentiment of hatred of African slavery, is now the controlling power. The honor, safety, and independence of the Southern people are to be found only in a Southern Confederacy.”</a:t>
            </a:r>
            <a:endParaRPr lang="en-US" sz="2000" b="1" i="1" dirty="0"/>
          </a:p>
        </p:txBody>
      </p:sp>
      <p:pic>
        <p:nvPicPr>
          <p:cNvPr id="4" name="Picture 3"/>
          <p:cNvPicPr>
            <a:picLocks noChangeAspect="1"/>
          </p:cNvPicPr>
          <p:nvPr/>
        </p:nvPicPr>
        <p:blipFill>
          <a:blip r:embed="rId2"/>
          <a:stretch>
            <a:fillRect/>
          </a:stretch>
        </p:blipFill>
        <p:spPr>
          <a:xfrm>
            <a:off x="2273470" y="4267201"/>
            <a:ext cx="7613989" cy="2456125"/>
          </a:xfrm>
          <a:prstGeom prst="rect">
            <a:avLst/>
          </a:prstGeom>
        </p:spPr>
      </p:pic>
    </p:spTree>
    <p:extLst>
      <p:ext uri="{BB962C8B-B14F-4D97-AF65-F5344CB8AC3E}">
        <p14:creationId xmlns:p14="http://schemas.microsoft.com/office/powerpoint/2010/main" val="206851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Secession</a:t>
            </a:r>
            <a:endParaRPr lang="en-US" dirty="0"/>
          </a:p>
        </p:txBody>
      </p:sp>
      <p:sp>
        <p:nvSpPr>
          <p:cNvPr id="3" name="Content Placeholder 2"/>
          <p:cNvSpPr>
            <a:spLocks noGrp="1"/>
          </p:cNvSpPr>
          <p:nvPr>
            <p:ph idx="1"/>
          </p:nvPr>
        </p:nvSpPr>
        <p:spPr>
          <a:xfrm>
            <a:off x="1961147" y="1447800"/>
            <a:ext cx="8229600" cy="4373563"/>
          </a:xfrm>
        </p:spPr>
        <p:txBody>
          <a:bodyPr>
            <a:normAutofit/>
          </a:bodyPr>
          <a:lstStyle/>
          <a:p>
            <a:r>
              <a:rPr lang="en-US" dirty="0" smtClean="0">
                <a:solidFill>
                  <a:srgbClr val="FF0000"/>
                </a:solidFill>
              </a:rPr>
              <a:t>South Carolina becomes the first state to secede.</a:t>
            </a:r>
          </a:p>
          <a:p>
            <a:pPr lvl="1"/>
            <a:r>
              <a:rPr lang="en-US" dirty="0" smtClean="0">
                <a:solidFill>
                  <a:srgbClr val="FF0000"/>
                </a:solidFill>
              </a:rPr>
              <a:t>SIX MORE STATES FOLLOWED forming the Confederate States of America</a:t>
            </a:r>
            <a:r>
              <a:rPr lang="en-US" dirty="0" smtClean="0"/>
              <a:t>:</a:t>
            </a:r>
          </a:p>
          <a:p>
            <a:pPr lvl="2"/>
            <a:r>
              <a:rPr lang="en-US" dirty="0"/>
              <a:t> </a:t>
            </a:r>
            <a:r>
              <a:rPr lang="en-US" dirty="0" smtClean="0"/>
              <a:t>MS,</a:t>
            </a:r>
            <a:r>
              <a:rPr lang="en-US" dirty="0"/>
              <a:t> </a:t>
            </a:r>
            <a:r>
              <a:rPr lang="en-US" dirty="0" smtClean="0"/>
              <a:t>FL,</a:t>
            </a:r>
            <a:r>
              <a:rPr lang="en-US" dirty="0"/>
              <a:t> </a:t>
            </a:r>
            <a:r>
              <a:rPr lang="en-US" dirty="0" smtClean="0"/>
              <a:t>AL, GA, LA, and TX</a:t>
            </a:r>
          </a:p>
          <a:p>
            <a:pPr lvl="1"/>
            <a:r>
              <a:rPr lang="en-US" dirty="0" smtClean="0">
                <a:solidFill>
                  <a:srgbClr val="FF0000"/>
                </a:solidFill>
              </a:rPr>
              <a:t>Justified their succession with the theory of states’ rights</a:t>
            </a:r>
          </a:p>
          <a:p>
            <a:r>
              <a:rPr lang="en-US" dirty="0" smtClean="0">
                <a:solidFill>
                  <a:srgbClr val="FF0000"/>
                </a:solidFill>
              </a:rPr>
              <a:t>They selected Mississippi senator Jefferson Davis as their president.</a:t>
            </a:r>
          </a:p>
          <a:p>
            <a:pPr marL="114300" indent="0">
              <a:buNone/>
            </a:pPr>
            <a:endParaRPr lang="en-US" dirty="0">
              <a:solidFill>
                <a:srgbClr val="FF0000"/>
              </a:solidFill>
            </a:endParaRPr>
          </a:p>
        </p:txBody>
      </p:sp>
      <p:pic>
        <p:nvPicPr>
          <p:cNvPr id="31746" name="Picture 2" descr="http://www.biography.com/imported/images/Biography/Images/Profiles/D/Jefferson-Davis-9267899-1-4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1" y="3886200"/>
            <a:ext cx="3276599" cy="3276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930208" y="4114801"/>
            <a:ext cx="4343400" cy="2444149"/>
          </a:xfrm>
          <a:prstGeom prst="rect">
            <a:avLst/>
          </a:prstGeom>
        </p:spPr>
      </p:pic>
    </p:spTree>
    <p:extLst>
      <p:ext uri="{BB962C8B-B14F-4D97-AF65-F5344CB8AC3E}">
        <p14:creationId xmlns:p14="http://schemas.microsoft.com/office/powerpoint/2010/main" val="325543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Dred Scott</a:t>
            </a:r>
            <a:endParaRPr lang="en-US" dirty="0"/>
          </a:p>
        </p:txBody>
      </p:sp>
      <p:sp>
        <p:nvSpPr>
          <p:cNvPr id="8" name="Content Placeholder 7"/>
          <p:cNvSpPr>
            <a:spLocks noGrp="1"/>
          </p:cNvSpPr>
          <p:nvPr>
            <p:ph idx="1"/>
          </p:nvPr>
        </p:nvSpPr>
        <p:spPr>
          <a:xfrm>
            <a:off x="1981200" y="1752600"/>
            <a:ext cx="4572000" cy="4800600"/>
          </a:xfrm>
        </p:spPr>
        <p:txBody>
          <a:bodyPr/>
          <a:lstStyle/>
          <a:p>
            <a:r>
              <a:rPr lang="en-US" dirty="0" smtClean="0"/>
              <a:t>Dred Scott was an enslaved man who was owned by an Army doctor.</a:t>
            </a:r>
          </a:p>
          <a:p>
            <a:pPr marL="114300" indent="0">
              <a:buNone/>
            </a:pPr>
            <a:endParaRPr lang="en-US" dirty="0" smtClean="0"/>
          </a:p>
          <a:p>
            <a:r>
              <a:rPr lang="en-US" dirty="0" smtClean="0"/>
              <a:t>The doctor and Scott lived in Illinois and Wisconsin before returning to Missouri.</a:t>
            </a:r>
          </a:p>
          <a:p>
            <a:pPr lvl="1"/>
            <a:r>
              <a:rPr lang="en-US" dirty="0" smtClean="0"/>
              <a:t>Illinois and Wisconsin = slavery is illegal</a:t>
            </a:r>
          </a:p>
          <a:p>
            <a:pPr marL="114300" indent="0">
              <a:buNone/>
            </a:pPr>
            <a:endParaRPr lang="en-US" dirty="0"/>
          </a:p>
        </p:txBody>
      </p:sp>
      <p:pic>
        <p:nvPicPr>
          <p:cNvPr id="20482" name="Picture 2" descr="http://upload.wikimedia.org/wikipedia/commons/9/97/DredSco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8982" y="1752600"/>
            <a:ext cx="3388018" cy="471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58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barn(inVertical)">
                                      <p:cBhvr>
                                        <p:cTn id="1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upload.wikimedia.org/wikipedia/commons/thumb/7/7b/US_Secession_map_1861.svg/2000px-US_Secession_map_186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9264"/>
            <a:ext cx="8762254" cy="5375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670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civil War begins</a:t>
            </a:r>
            <a:endParaRPr lang="en-US" dirty="0"/>
          </a:p>
        </p:txBody>
      </p:sp>
      <p:sp>
        <p:nvSpPr>
          <p:cNvPr id="3" name="Content Placeholder 2"/>
          <p:cNvSpPr>
            <a:spLocks noGrp="1"/>
          </p:cNvSpPr>
          <p:nvPr>
            <p:ph idx="1"/>
          </p:nvPr>
        </p:nvSpPr>
        <p:spPr>
          <a:xfrm>
            <a:off x="1981200" y="1752601"/>
            <a:ext cx="8229600" cy="2286000"/>
          </a:xfrm>
        </p:spPr>
        <p:txBody>
          <a:bodyPr>
            <a:normAutofit fontScale="92500"/>
          </a:bodyPr>
          <a:lstStyle/>
          <a:p>
            <a:r>
              <a:rPr lang="en-US" dirty="0" smtClean="0"/>
              <a:t>On March 4, 1861, Abraham Lincoln became President of a nation facing the greatest crisis in its history.</a:t>
            </a:r>
          </a:p>
          <a:p>
            <a:r>
              <a:rPr lang="en-US" dirty="0" smtClean="0"/>
              <a:t>He promised in his inaugural address to try and protect the Union </a:t>
            </a:r>
          </a:p>
          <a:p>
            <a:r>
              <a:rPr lang="en-US" dirty="0" smtClean="0"/>
              <a:t>But he also warned the south about continuing with their current actions.</a:t>
            </a:r>
            <a:endParaRPr lang="en-US" dirty="0"/>
          </a:p>
        </p:txBody>
      </p:sp>
      <p:pic>
        <p:nvPicPr>
          <p:cNvPr id="32770" name="Picture 2" descr="http://civilwarinvirginia.files.wordpress.com/2011/04/lincolnsecondinaugurati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891643"/>
            <a:ext cx="6781800" cy="2950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96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Fort Sumter</a:t>
            </a:r>
            <a:endParaRPr lang="en-US" dirty="0"/>
          </a:p>
        </p:txBody>
      </p:sp>
      <p:sp>
        <p:nvSpPr>
          <p:cNvPr id="3" name="Content Placeholder 2"/>
          <p:cNvSpPr>
            <a:spLocks noGrp="1"/>
          </p:cNvSpPr>
          <p:nvPr>
            <p:ph idx="1"/>
          </p:nvPr>
        </p:nvSpPr>
        <p:spPr/>
        <p:txBody>
          <a:bodyPr/>
          <a:lstStyle/>
          <a:p>
            <a:r>
              <a:rPr lang="en-US" dirty="0" smtClean="0"/>
              <a:t>An island fortification located in South Carolina</a:t>
            </a:r>
            <a:endParaRPr lang="en-US" dirty="0"/>
          </a:p>
        </p:txBody>
      </p:sp>
      <p:pic>
        <p:nvPicPr>
          <p:cNvPr id="33794" name="Picture 2" descr="http://www.history.com/images/media/slideshow/civil-war-fort-sumter/aerial-fort-sum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90800"/>
            <a:ext cx="4917582" cy="33488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982517" y="2805111"/>
            <a:ext cx="4371975" cy="2920212"/>
          </a:xfrm>
          <a:prstGeom prst="rect">
            <a:avLst/>
          </a:prstGeom>
        </p:spPr>
      </p:pic>
    </p:spTree>
    <p:extLst>
      <p:ext uri="{BB962C8B-B14F-4D97-AF65-F5344CB8AC3E}">
        <p14:creationId xmlns:p14="http://schemas.microsoft.com/office/powerpoint/2010/main" val="10150958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Fort Sumter</a:t>
            </a:r>
            <a:endParaRPr lang="en-US" dirty="0">
              <a:solidFill>
                <a:srgbClr val="FF0000"/>
              </a:solidFill>
            </a:endParaRPr>
          </a:p>
        </p:txBody>
      </p:sp>
      <p:sp>
        <p:nvSpPr>
          <p:cNvPr id="3" name="Content Placeholder 2"/>
          <p:cNvSpPr>
            <a:spLocks noGrp="1"/>
          </p:cNvSpPr>
          <p:nvPr>
            <p:ph idx="1"/>
          </p:nvPr>
        </p:nvSpPr>
        <p:spPr>
          <a:xfrm>
            <a:off x="1981200" y="1752602"/>
            <a:ext cx="8229600" cy="2514599"/>
          </a:xfrm>
        </p:spPr>
        <p:txBody>
          <a:bodyPr>
            <a:normAutofit lnSpcReduction="10000"/>
          </a:bodyPr>
          <a:lstStyle/>
          <a:p>
            <a:r>
              <a:rPr lang="en-US" dirty="0" smtClean="0"/>
              <a:t>After South Carolina seceded, US Army commander Robert Anderson refused to abandon his post.</a:t>
            </a:r>
          </a:p>
          <a:p>
            <a:r>
              <a:rPr lang="en-US" dirty="0" smtClean="0"/>
              <a:t>On April 12, 1861the Confederacy attacked the fort.</a:t>
            </a:r>
          </a:p>
          <a:p>
            <a:pPr lvl="1"/>
            <a:r>
              <a:rPr lang="en-US" dirty="0" smtClean="0"/>
              <a:t>By days end the wood fort was completely ablaze and Union forces had to surrender.</a:t>
            </a:r>
            <a:endParaRPr lang="en-US" dirty="0"/>
          </a:p>
        </p:txBody>
      </p:sp>
      <p:pic>
        <p:nvPicPr>
          <p:cNvPr id="34818" name="Picture 2" descr="http://www.loc.gov/exhibits/treasures/images/at0042b.1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101420"/>
            <a:ext cx="7162800" cy="2756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5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descr="http://www.nps.gov/kemo/learn/historyculture/images/hc_wardeclared_secessionorder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30297"/>
            <a:ext cx="7926707" cy="695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5966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beginning </a:t>
            </a:r>
            <a:endParaRPr lang="en-US" dirty="0"/>
          </a:p>
        </p:txBody>
      </p:sp>
      <p:sp>
        <p:nvSpPr>
          <p:cNvPr id="3" name="Content Placeholder 2"/>
          <p:cNvSpPr>
            <a:spLocks noGrp="1"/>
          </p:cNvSpPr>
          <p:nvPr>
            <p:ph idx="1"/>
          </p:nvPr>
        </p:nvSpPr>
        <p:spPr/>
        <p:txBody>
          <a:bodyPr/>
          <a:lstStyle/>
          <a:p>
            <a:r>
              <a:rPr lang="en-US" dirty="0" smtClean="0">
                <a:solidFill>
                  <a:srgbClr val="FF0000"/>
                </a:solidFill>
              </a:rPr>
              <a:t>The attack on Fort Sumter marked the official beginning to a long and bloody Civil War.</a:t>
            </a:r>
            <a:endParaRPr lang="en-US" dirty="0">
              <a:solidFill>
                <a:srgbClr val="FF0000"/>
              </a:solidFill>
            </a:endParaRPr>
          </a:p>
        </p:txBody>
      </p:sp>
      <p:pic>
        <p:nvPicPr>
          <p:cNvPr id="35842" name="Picture 2" descr="http://www.soldierstudies.org/images/webquest/civil%20war%20soldi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590800"/>
            <a:ext cx="5715000" cy="414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348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Road to the Civil war</a:t>
            </a:r>
            <a:endParaRPr lang="en-US" dirty="0">
              <a:solidFill>
                <a:srgbClr val="FF0000"/>
              </a:solidFill>
            </a:endParaRPr>
          </a:p>
        </p:txBody>
      </p:sp>
      <p:sp>
        <p:nvSpPr>
          <p:cNvPr id="3" name="Content Placeholder 2"/>
          <p:cNvSpPr>
            <a:spLocks noGrp="1"/>
          </p:cNvSpPr>
          <p:nvPr>
            <p:ph idx="1"/>
          </p:nvPr>
        </p:nvSpPr>
        <p:spPr/>
        <p:txBody>
          <a:bodyPr/>
          <a:lstStyle/>
          <a:p>
            <a:pPr marL="571500" indent="-457200">
              <a:buAutoNum type="arabicPeriod"/>
            </a:pPr>
            <a:r>
              <a:rPr lang="en-US" dirty="0">
                <a:solidFill>
                  <a:srgbClr val="FF0000"/>
                </a:solidFill>
              </a:rPr>
              <a:t>THE INSTITUTION OF SLAVERY</a:t>
            </a:r>
          </a:p>
          <a:p>
            <a:pPr lvl="1"/>
            <a:r>
              <a:rPr lang="en-US" dirty="0"/>
              <a:t>JOHN BROWN, DRED SCOTT CASE, UNCLE TOM’S CABIN</a:t>
            </a:r>
          </a:p>
          <a:p>
            <a:pPr marL="571500" indent="-457200">
              <a:buAutoNum type="arabicPeriod"/>
            </a:pPr>
            <a:r>
              <a:rPr lang="en-US" dirty="0" smtClean="0">
                <a:solidFill>
                  <a:srgbClr val="FF0000"/>
                </a:solidFill>
              </a:rPr>
              <a:t>REPRESENTATION (SLAVE/FREE STATES)</a:t>
            </a:r>
          </a:p>
          <a:p>
            <a:pPr lvl="1"/>
            <a:r>
              <a:rPr lang="en-US" dirty="0" smtClean="0"/>
              <a:t>WILMOT PROVISO, BLEEDING KANSAS, COMPROMISE OF 1850</a:t>
            </a:r>
          </a:p>
          <a:p>
            <a:pPr marL="571500" indent="-457200">
              <a:buAutoNum type="arabicPeriod" startAt="3"/>
            </a:pPr>
            <a:r>
              <a:rPr lang="en-US" dirty="0" smtClean="0">
                <a:solidFill>
                  <a:srgbClr val="FF0000"/>
                </a:solidFill>
              </a:rPr>
              <a:t>ABRAHAM LINCOLN ELECTED PRESIDENT</a:t>
            </a:r>
          </a:p>
          <a:p>
            <a:pPr lvl="1"/>
            <a:r>
              <a:rPr lang="en-US" dirty="0" smtClean="0"/>
              <a:t>Republican Party controls government</a:t>
            </a:r>
          </a:p>
          <a:p>
            <a:pPr marL="571500" indent="-457200">
              <a:buAutoNum type="arabicPeriod" startAt="3"/>
            </a:pPr>
            <a:r>
              <a:rPr lang="en-US" dirty="0" smtClean="0">
                <a:solidFill>
                  <a:srgbClr val="FF0000"/>
                </a:solidFill>
              </a:rPr>
              <a:t>SOUTHERN STATES SECEDE</a:t>
            </a:r>
          </a:p>
          <a:p>
            <a:pPr lvl="1"/>
            <a:r>
              <a:rPr lang="en-US" dirty="0" smtClean="0"/>
              <a:t>South Carolina leads the way</a:t>
            </a:r>
          </a:p>
          <a:p>
            <a:pPr marL="571500" indent="-457200">
              <a:buAutoNum type="arabicPeriod" startAt="3"/>
            </a:pPr>
            <a:r>
              <a:rPr lang="en-US" dirty="0" smtClean="0">
                <a:solidFill>
                  <a:srgbClr val="FF0000"/>
                </a:solidFill>
              </a:rPr>
              <a:t>CONFEDERACY ATTACKS FORT SUMTER</a:t>
            </a:r>
          </a:p>
          <a:p>
            <a:pPr lvl="1"/>
            <a:r>
              <a:rPr lang="en-US" dirty="0" smtClean="0"/>
              <a:t>Lincoln forced to retaliate</a:t>
            </a:r>
          </a:p>
          <a:p>
            <a:pPr marL="571500" indent="-457200">
              <a:buAutoNum type="arabicPeriod"/>
            </a:pPr>
            <a:endParaRPr lang="en-US" dirty="0"/>
          </a:p>
        </p:txBody>
      </p:sp>
    </p:spTree>
    <p:extLst>
      <p:ext uri="{BB962C8B-B14F-4D97-AF65-F5344CB8AC3E}">
        <p14:creationId xmlns:p14="http://schemas.microsoft.com/office/powerpoint/2010/main" val="423359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500"/>
                                        <p:tgtEl>
                                          <p:spTgt spid="3">
                                            <p:txEl>
                                              <p:pRg st="6" end="6"/>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9" dur="500"/>
                                        <p:tgtEl>
                                          <p:spTgt spid="3">
                                            <p:txEl>
                                              <p:pRg st="8" end="8"/>
                                            </p:tx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897" y="522497"/>
            <a:ext cx="8260672" cy="1039427"/>
          </a:xfrm>
        </p:spPr>
        <p:txBody>
          <a:bodyPr/>
          <a:lstStyle/>
          <a:p>
            <a:r>
              <a:rPr lang="en-US" dirty="0" smtClean="0"/>
              <a:t>Dred Scott case</a:t>
            </a:r>
            <a:endParaRPr lang="en-US" dirty="0"/>
          </a:p>
        </p:txBody>
      </p:sp>
      <p:sp>
        <p:nvSpPr>
          <p:cNvPr id="3" name="Content Placeholder 2"/>
          <p:cNvSpPr>
            <a:spLocks noGrp="1"/>
          </p:cNvSpPr>
          <p:nvPr>
            <p:ph idx="1"/>
          </p:nvPr>
        </p:nvSpPr>
        <p:spPr>
          <a:xfrm>
            <a:off x="1981200" y="1752601"/>
            <a:ext cx="8153400" cy="4724399"/>
          </a:xfrm>
        </p:spPr>
        <p:txBody>
          <a:bodyPr>
            <a:normAutofit/>
          </a:bodyPr>
          <a:lstStyle/>
          <a:p>
            <a:r>
              <a:rPr lang="en-US" dirty="0" smtClean="0">
                <a:solidFill>
                  <a:srgbClr val="FF0000"/>
                </a:solidFill>
              </a:rPr>
              <a:t>Scott sued for his freedom.</a:t>
            </a:r>
          </a:p>
          <a:p>
            <a:pPr lvl="1"/>
            <a:r>
              <a:rPr lang="en-US" dirty="0" smtClean="0">
                <a:solidFill>
                  <a:srgbClr val="FF0000"/>
                </a:solidFill>
              </a:rPr>
              <a:t>He argued that he was free because he had lived in a place where slavery was illegal.</a:t>
            </a:r>
          </a:p>
          <a:p>
            <a:r>
              <a:rPr lang="en-US" dirty="0" smtClean="0"/>
              <a:t>The decision:</a:t>
            </a:r>
          </a:p>
          <a:p>
            <a:pPr lvl="1"/>
            <a:r>
              <a:rPr lang="en-US" dirty="0" smtClean="0">
                <a:solidFill>
                  <a:srgbClr val="FF0000"/>
                </a:solidFill>
              </a:rPr>
              <a:t>1. Dred Scott was not a free man</a:t>
            </a:r>
          </a:p>
          <a:p>
            <a:pPr lvl="1"/>
            <a:r>
              <a:rPr lang="en-US" dirty="0" smtClean="0">
                <a:solidFill>
                  <a:srgbClr val="FF0000"/>
                </a:solidFill>
              </a:rPr>
              <a:t>2. Scott had no right to sue because slaves are not citizens</a:t>
            </a:r>
          </a:p>
          <a:p>
            <a:pPr lvl="1"/>
            <a:r>
              <a:rPr lang="en-US" dirty="0" smtClean="0">
                <a:solidFill>
                  <a:srgbClr val="FF0000"/>
                </a:solidFill>
              </a:rPr>
              <a:t>3. Living in a free territory does not make a slave free.</a:t>
            </a:r>
          </a:p>
          <a:p>
            <a:pPr lvl="1"/>
            <a:r>
              <a:rPr lang="en-US" dirty="0" smtClean="0">
                <a:solidFill>
                  <a:srgbClr val="FF0000"/>
                </a:solidFill>
              </a:rPr>
              <a:t>4. Slaves are property, and the Constitution protects property rights</a:t>
            </a:r>
          </a:p>
          <a:p>
            <a:pPr lvl="1"/>
            <a:r>
              <a:rPr lang="en-US" dirty="0" smtClean="0">
                <a:solidFill>
                  <a:srgbClr val="FF0000"/>
                </a:solidFill>
              </a:rPr>
              <a:t>5. Congress did not have the power to prohibit slavery anywhere</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7413242" y="203709"/>
            <a:ext cx="3004316" cy="1548892"/>
          </a:xfrm>
          <a:prstGeom prst="rect">
            <a:avLst/>
          </a:prstGeom>
        </p:spPr>
      </p:pic>
    </p:spTree>
    <p:extLst>
      <p:ext uri="{BB962C8B-B14F-4D97-AF65-F5344CB8AC3E}">
        <p14:creationId xmlns:p14="http://schemas.microsoft.com/office/powerpoint/2010/main" val="338945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Reaction</a:t>
            </a:r>
            <a:endParaRPr lang="en-US" dirty="0"/>
          </a:p>
        </p:txBody>
      </p:sp>
      <p:sp>
        <p:nvSpPr>
          <p:cNvPr id="3" name="Content Placeholder 2"/>
          <p:cNvSpPr>
            <a:spLocks noGrp="1"/>
          </p:cNvSpPr>
          <p:nvPr>
            <p:ph idx="1"/>
          </p:nvPr>
        </p:nvSpPr>
        <p:spPr>
          <a:xfrm>
            <a:off x="1981200" y="1905001"/>
            <a:ext cx="4648200" cy="4221163"/>
          </a:xfrm>
        </p:spPr>
        <p:txBody>
          <a:bodyPr/>
          <a:lstStyle/>
          <a:p>
            <a:r>
              <a:rPr lang="en-US" dirty="0" smtClean="0"/>
              <a:t>Supporters of slavery rejoiced. </a:t>
            </a:r>
          </a:p>
          <a:p>
            <a:pPr lvl="1"/>
            <a:r>
              <a:rPr lang="en-US" dirty="0" smtClean="0"/>
              <a:t>Slavery was now legal everywhere</a:t>
            </a:r>
          </a:p>
          <a:p>
            <a:r>
              <a:rPr lang="en-US" dirty="0" smtClean="0"/>
              <a:t>Northerners were outraged</a:t>
            </a:r>
          </a:p>
          <a:p>
            <a:pPr lvl="1"/>
            <a:r>
              <a:rPr lang="en-US" dirty="0" smtClean="0"/>
              <a:t>An Illinois lawyer spoke out against the decision:</a:t>
            </a:r>
          </a:p>
        </p:txBody>
      </p:sp>
      <p:pic>
        <p:nvPicPr>
          <p:cNvPr id="21506" name="Picture 2" descr="Thomas Hicks - Leopold Grozelier - Presidential Candidate Abraham Lincoln 1860 - cropped to lithographic p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752600"/>
            <a:ext cx="3733800" cy="4822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78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a:t>
            </a:r>
            <a:r>
              <a:rPr lang="en-US" dirty="0"/>
              <a:t>D</a:t>
            </a:r>
            <a:r>
              <a:rPr lang="en-US" dirty="0" smtClean="0"/>
              <a:t>ouglas debate</a:t>
            </a:r>
            <a:endParaRPr lang="en-US" dirty="0"/>
          </a:p>
        </p:txBody>
      </p:sp>
      <p:sp>
        <p:nvSpPr>
          <p:cNvPr id="3" name="Content Placeholder 2"/>
          <p:cNvSpPr>
            <a:spLocks noGrp="1"/>
          </p:cNvSpPr>
          <p:nvPr>
            <p:ph idx="1"/>
          </p:nvPr>
        </p:nvSpPr>
        <p:spPr/>
        <p:txBody>
          <a:bodyPr/>
          <a:lstStyle/>
          <a:p>
            <a:r>
              <a:rPr lang="en-US" dirty="0" smtClean="0"/>
              <a:t>1858, Abraham Lincoln and Stephen Douglas ran against each other to be the senator of Illinois.</a:t>
            </a:r>
          </a:p>
          <a:p>
            <a:pPr lvl="1"/>
            <a:r>
              <a:rPr lang="en-US" dirty="0" smtClean="0"/>
              <a:t>Despised one another: Different political ideas and both courted Mary Todd (Abe won)</a:t>
            </a:r>
          </a:p>
          <a:p>
            <a:r>
              <a:rPr lang="en-US" dirty="0" smtClean="0"/>
              <a:t>Lincoln challenged Douglas to a debate</a:t>
            </a:r>
          </a:p>
          <a:p>
            <a:pPr lvl="1"/>
            <a:r>
              <a:rPr lang="en-US" dirty="0" smtClean="0">
                <a:solidFill>
                  <a:srgbClr val="FF0000"/>
                </a:solidFill>
              </a:rPr>
              <a:t>Douglas supported popular sovereignty</a:t>
            </a:r>
          </a:p>
          <a:p>
            <a:pPr lvl="2"/>
            <a:r>
              <a:rPr lang="en-US" dirty="0" smtClean="0"/>
              <a:t>Tried to make Lincoln out to be a dangerous abolitionist.</a:t>
            </a:r>
          </a:p>
          <a:p>
            <a:pPr lvl="1"/>
            <a:r>
              <a:rPr lang="en-US" dirty="0" smtClean="0">
                <a:solidFill>
                  <a:srgbClr val="FF0000"/>
                </a:solidFill>
              </a:rPr>
              <a:t>Lincoln stood against the spread of slavery.</a:t>
            </a:r>
            <a:endParaRPr lang="en-US" dirty="0">
              <a:solidFill>
                <a:srgbClr val="FF0000"/>
              </a:solidFill>
            </a:endParaRPr>
          </a:p>
        </p:txBody>
      </p:sp>
      <p:sp>
        <p:nvSpPr>
          <p:cNvPr id="4" name="AutoShape 2" descr="data:image/jpeg;base64,/9j/4AAQSkZJRgABAQAAAQABAAD/2wCEAAkGBhQSERQUExQVFRUVFxYYFxcYGBYYGBgYGBgXGRcbFhgYHCYeFxojGRoXIC8gIycpLCwsFx4xNTAqNSYsLCkBCQoKBQUFDQUFDSkYEhgpKSkpKSkpKSkpKSkpKSkpKSkpKSkpKSkpKSkpKSkpKSkpKSkpKSkpKSkpKSkpKSkpKf/AABEIAKQA9AMBIgACEQEDEQH/xAAcAAAABwEBAAAAAAAAAAAAAAAAAgMEBQYHAQj/xABGEAABAgMFBAUHCQcEAwEAAAABAhEAAyEEEjFBUQUGYXEHEyKBkTJCc6GxwfAUI1KSsrPR0+EkMzRTYnLxQ2Oi0hYXghX/xAAUAQEAAAAAAAAAAAAAAAAAAAAA/8QAFBEBAAAAAAAAAAAAAAAAAAAAAP/aAAwDAQACEQMRAD8AVXYhkkc8W74TOz8mA5Ad3xwiQmGjAkwFTHDYQEPMso0fuduTs0JqsyTVhXUZd0TU6UlKFKUwADl8RowzJqw4RBDa0slyJoSWCQCkADzjMWHUK+ahm1gOpslKpqXLHEti+cJ9WkFiqWCA9S7VGF168IeG3WIqTKlCbLC1ITNtZJBCDilCFlSgk0ckwxtdpFmmTJaZUhSkHsL7S0kKYhbKUUlV2mGsAYykOAFSidAoBQ17BELiSGoK1yao0aIadtBSwAoB6uyaKfGnmnlSkL7JmntJvUa8KhqZcHGkBKS0pHmjljCiE1q2eHvrBSnl7YOhJFKF/DHE+EB2XZwcgNHh1Z5Adro93t+GhFGL4+/9IXCmPPX3QD2yyaAEPpwiQsssUYAudC4GMRtnmvWvlD9YlZBpk4H6QE3ZjUCuAFX14cIwqZJD1AP91fa7Rt1iml0P9JjVzRsYxdRrgK8awBZckfQTTgPwjipY0T4D8IVB+K/jrHQa18IBIIDeSO4D2R1UvRIr3mF27oStE4IDq8BnAEKQMhww4QoEMcPU3uhhK26sFnABd7oBVyBU7CCWq3II7BnXzi6+z3DEmAkwPVwgCSNB4e2G9mtK+pMy9fulrqgHwDEKBcd4heyWgLAPiDl+MAfqQGoIUloH0R4QdEH8IBJUsfRHhBVIZjdHhDhoAEAmEDBvUPVSDiSkVujR2EKIjpgNA6N2+TTGAHzxyb/TlQIP0dfw0z0x+7lwICCSTdwGtA/fyhK02wSkKWatQDjlwrBwCQA4qAz+yInapXMtUuWhqKSBoVqrU6ge+AX2nZlfI02ibMKlqUEJSPISoucDjdSANXVFZOJDnFuZfPWLzta3S1XJJKVJs4mKvAeXMul08S4iT6Pd2JZUqetLkMlIaiaOSnU1FecBUdl7iWuekqEooS2KiAo50HugitybT1nVISlSgCSAWuinlE4A0b2Ujd5ctsqfHsgkyypdwACcS2I46/pAYJat1bTIIMyUQHBcF8MO44QpsjYM20CaQoIm+alSWSsZh8EtlG5WqWFBiARESNnJSokAQGSWO0FJMqdeQtNBeoxHmr4nI/jD1IbmRQceCYse/WzeslKmJAK5RBJapTm51ikWS0FZQEl27SichwMBMyxpC6R4wihhhlDqUDj7oA9kp3saaHSJCVMY40Ygca5QxRKbvbm7+qkOEUAfTJsKEwE3ZZ3bRpeD4YuIx9ScY1vZvaUhx5yRpV4yUy3LHWAMhPjHSOEdlo+Hjqk/5gAGiN2sSohKQS1S2sSpUAkktSIOdayoMBUl1EPXQcoBi3x+FYMlmc/HPSNA3O6ODPCZs5pcshwEsVKHFR8mNNsu6lmlouJky7oyug+vWA892a0I7QUAAoUaoBGBhsZpd6g842reDors84Eyh1K6+TgTxEZ9N6Mrald3q3GSgQ3PlAROztrKvBK1UVmcvDKJxKWJDhXEEERYN3uighzaT3JOMRO+27SrGtM2V+6wbTQHUQDUBoMRU5PBLPMC03hgRXgcxDnqnFPCATQihjp98HuN8fHhAV/n41pAX/o5H7NM9Mr7uXHI70dD9mmemP3cuBAVxEw8xTGGnyZRtCp9LqElfsAJ7zSDKPaCXxy15Qx2tbjLnXKgXLi3ar1DagFjAR6LTipXawUrXGgBy/WNY3Gt6TZpd3NySc1Z8QYyGyqIEwf0s+XZIOeZi67k7SKUANqoJJqQ5H4wGppnwdUyjvEHYtpX2YP8V8IabV3zlyDdCVLIJfR+f4wE6pWNfbDSYDxiojpNJUR1Qu6hTkc+ESw3kSZHXMWBYnIvo+kAtbNnG6aFSSCFCuBDFmrWMr2ZKuTZiMLpYHDNgD3GJm39Is1RVc7IGBL+72xETZ0ydMTeYqCklawGCswS3CAlZSPe/uh7JIZoaS64VEOpL6+yAdk1/wDmn4U8YEtSQeQ8YEyUwBywjrFjASOzVdtAyvA/8hGX98aXs5faQBheHOpSzRmt2v6QHUmDlJIPCCpDfDQJsxu4EmAabUUOrbMwxsAFQqmFQKvkDzhwkomS1rUtikhk5lz6hDWxKeahw4vBk5O7QHoPdxATZpQH0EjwESohlYEMhPADKHaVQB44Q8B4BEAjNpFD38tDoWCaXfgReZ5jPt+HUm61Cda55QFA2ftU3wMLzBRYYp8lQOrM8TRXpFMJZXImLZZl3kJVqMeOnOAXL4coCMoOiVQY8TpCtwNhTXPhAXro8/hl+lP2JcCO9Hx/Z5npT9iXAgKFbmWmuIwOYb9YQlyU9QgdWFzJgClTFuogF7qUVAAYO5q7Qo7hiWAxzPfpDzYygqX1S+yuV2pZHnyhik/1Id+UBBySJZPZCiAeysUpgaGtYld3dprNrTeZ1UutSgfLCE5thBtixMcIc3a+ULrpIPHGC7PmS5E8TShSmJxwBHvgND29tH5NIPVJda6JocTywjO7TZJrvPQC4cBRNeN1NVqfAExp1j2nKnIBUykqGDe6BbdnyrroTTQ5csxAZXI2Yq+EoLgsXYgGlQBiRl8PGk7E3fv2PqJ73VAs+KL2LaMcILs+wplBU1qszqbsjXvwbhExYpp7JIV2q3m9ukBlVp2IuSuZJWkFSWQFcMQoDK8K8IXsFmCUlr15VFOaUwbSL5vHs9CloVQKLg6kM8U6bNBWSAwFB3YwAliHUk90IyRDiSz1Lew89IB4pfZAqGwPuMFVMfQPz+KYx1ZATWundQeuEpcwkih0wxf2QD2xn5yWcr6BxoRXkYzkE0jR7GQFoDf6iMKZgA+DRnaThwgOikRu3ZjJAiVuxC7eQSvgAP1gI6SwIvO2bY/rE5sGxpFskAuxWkh2zwf9Ihlzw6mAYsAOWkCVaCFpUkkKSoFOoqGaA9HrtNxLmKftHpJVImlK5SFDIJWLxHsiyz9mfKpAQpakuA5QWNRURCo6MbIkEGUVvV1LN4txgEJHSzZ1qCEy5jlh5rOcsYsFu3skyZZVMmJSQHu3he5NFak9FkgTusVROIQCcfwET28+wpU2xrlXUpDBiAHDHIwFP2h0uIIAlylE53iAPVFZte+KrQsmYAjJLGgB15xMbU3Ms8lAQETlrLkLBamQWMPCICzbnzAFTSCEoqAc2gK9PWy1ZVNIsW7NoBQUVVqGoCcGivTzeWTqTEvuzJUJ5GDJdoCzCU2X6xyUHGLNCykP746JYAw78IC7bgo/Z1+lP2Jccg+4v7iZ6U/YlwIDPgjX/NIQRMKVC4QFJLg5A8dRk3GFXYBjk9YRXV4C32ZUi0SCmUyZhHbkrPZH9hOCAahsBSK1ZJAJXW8ELuE41GmoiOtcu8kjPIijag8xEpuemk1LCpSKYApy/WAVJMoXkKYE1D+zSHknb0wEJNXcMHJ4YQrNsiVOmgPH3Q2s+yGndolIUGcUOIe6ciRnzgLJIUq1rMlSVIlSgkzcitZAKUcGFT3RF7w7R2hIUoX5fUNRSR27uV7Q5aUg+z9oqlgy5SRIs6CXmKCpi1nNQGfMnKDW/biFJDbRlM1R8nDKGi3r4QFekbUWu8oqUVoDpvYEGin4jF4VSGCc2z4mpiOnTHmqJWFj+kNyDaRKhJPxygDSVn8YWSrv/WEkob3QqkEPl8UgHSR2au2HLKCJGGLPrifh4Ukqd3OTa8oIUtj4ep4B7s9PbR/dLb6weKAg0HdF7sB+dRpfQP8Ak8UVIgDN3Qz2vZryCc0v4Q8Z4MkwFOVTERbujvd1NonmZMBuSmLN5Ssn4CGFp2AlTlKrpL0Z4s3R7vMvrxZ5l1KUyylLBiVAv2jmWgNTslBDszABWnxrDOQsQLXduG+WQA6iSwbidIBpK22mYFKLIlgkBSiE32xIfL8Ib2/eKzdQpRmIuMRi5PICsRu252zrZKSJkyWpCS6bqlCoowuiojOdubsygFzJc6WiU/YlfOEtxdNC8BqO6+1pNoki4b10MQryho/GIjficRKLEAMaZYGIPcufLky7kuYlUwl3yOoBhtvntRRBSod2pOggKFfqWxekWHdmzllLINcD+MN9m7sqX2ppupZ7oxPP6MWqXKAYAUAAbICAICW+PXC8tdKw2UrjX2cIUloOvxwEBfdyB8wv0p+xLgRzcc/ML9KfsS4EBmd4mr4AQmVePq7oMD2RUwWAJMLJJ0BPqi7WjdlKLPJtElQSJsqWFg0BWUuFUz1ijWxZu3K6qbFqtSNn3Xs16wWZExlDqUhWYIaldRAUOTbQssuixS7gRq2sSaZaZiQlwLpdji2cLby7oLDlKTMA8lSaKAGD5uMiIoJ2pOlk3jeYkOXelGJFRAaNZBIa6SLooz4gQ22jZLAB2ZUpayc8e+KJ/wDsm61zI4KPqhvOtagLzZNU1bhATG0ZMozwJLB/KbBhpEhKTjxMREisuXMGBorULFcdCIkpC2rwr7oB3cZvD/EBSG5+79I7LnOGocMuGUHxbhAHkt3QcpYXhrV664QJAYs4rrl4QYqDkOcuTZwCliDTkDDtp+0IooEXqyfvZb/TR3i8P898UeACUNjBxKeowhSUGBwakGXNcNQcYBAcGhnbES0TJMxQY9ahyCxKQe0/dD6esUqwAZznFV2pbOsmHNIoBlXHxgNzloXIfypss1BAdSdARmOMGtipdoTcnJN3EpVeAVoC2I4RS9yOkpCZabPayRcZKJuIKcgsjAjWLRvRtoJsq1SlovgBSC7hQBDgcxAOrZsiYpIFmMqQ3nXEuB/S0V3aG6NtSkkW2/wUGB4UiJR0rzEBlSbpbuhjtLpMmzEkBkvAETZ0yFhUxDTEnFODCFLFKVbrUFqLJ7Sq4BKElzyvMIq20NqTZ3aUS0LWTeCbLllKPKURfOstOEsaAmpPAQFpRNzzPsEKJNKVf2Q02da0zkXk8iGqkjKHbHQM2MAYy9DHUZNhCV3XhB0ADLDWAvO4h+YmelP2JcCO7iKeQv0p+xLjkBmwllubVgTOyHxqw40wEdt1vRK7CGWoeVmlJz5n1CGdiUVqWVF1AOCdHyGEA8lodTkvTv8Aj8Isu6u9PyNXVzXNmWaH+Ss+u4c9DFflyyQ+sLqlXklJzAHCnCA2pK3AIqMQRVxlhkYg949yZFr7ReXN+mhq8FJwUPXGf7p77TLCrqJoUuzg0ZyqVqU6o/p8I1exW5E1CZkpSVoWAUqSXBHAwGN7e3LtFjdS0BcuvbluQBlfGKfZEIiyzbQbsmWqYzeQHFdThGv7673osSWAC5yx2JZwaovTNEe2MZmbQmqKqqF5SlKCHQlyGLBJFCKQE1YNrypcoWcpKnLqmXgEoVkUDFQyrrEn1RSpSVBlJLF/jDSKUE0wp8OInrLvCSEonEqugJRMAdQRov6TawE3InNDpJhgjhXMHUQshUA+EtxxHw0KyBUtgDV84Qssx25/Hfwh5Z+AxL4eqAFklNNlmvlp9oikKTWL1ZT86ijDrBX/AOh64y20bxgUQmuqvdASkxd0OogDU0iLtW8CU0QCricIh7TbFLLqU/DLuEN4BxaLWuaXWX0GQ4NBDBUGOqMAHiS2ftFQSUJukKBBSsXk8CkearlEcBWFLjEHWoOEAqjaS0i6e0BrB1bUDfu68451F8Xg3EacYIhSUuMePGATvKVSreoQ5s9nd0gjvxhE2kmmXs/CHdkmISQpdWySCXgHOz5EyzKvAuCGKciPceMTdm2xKJAKrq/oqo3fgYr1s28SGljvOPcIiFkkua84DRz8HLuMGCX56axQrJtCZK8hZbMGoPcYnrBvUD+87J1FUkcsjAavuI3ydY/3T9iXAhp0c7VRMs0wocgTiKhq9XLNPGBAZOgUA0AhayLZYOANCdAc/FoeHYBuA9YkYCr1MEFiKTdWGegoC4OaW0gJiXmFUIJB55w5lS83dg/uaE7OR1aVZ1Sp9RR9XIYw5lIb4wgIzbEkpZSQCpNRxfIxIbD21MscoT7L2pK1ATZCv9NR89LURmIZ7TnUYsysNf7f1g1mtiJN9w8mYSmckh2BHlAaj2QEdt+wTFTpk1U3rApz1invcApI8kDDSkEstkTMk3wWIopOYOR5GJ6y7CTNRM6kkWqVVcoklFol+bMTWhIIBbMVhhsayTJk4pkWdZXdZaCClDf7ijQXVYEO8BGDZ5BqKNizfDQkJQFCtADH+7lweL7svo8mzSs2w3bo7EpHkEgUJUPKHDOKzvFumqQnrUgmUryn/wBNQNOLccqQHNkbRC0hBYFIo2Yy5mJVKPGKvZARUeUk97RY5FoCgFYP3VgH8su3c498OpRqwcAux7x4Q1lpqkZ6NlDqWk/40fE8YBdCz16P70v4j3xiZHtjdZckdYg6KRXmYwoQBVJrBFQqYKU0gCIg5EFTCi8HgAIfWGzCaUpUQgFQF7FnxLZwxl0bjC8lYBYih+HbWA0G0dDSjWVagRRrycsy4MTNk6HLMEjrFzFKAqUkJcxKdHO3uvkdWpRUuSwc4qQfIJ4tTui3pEBVbL0a2FCbvUBY1WSpXjDfanRjY1yliXK6pZBuqSTi1KExc2gpEB5p23sKZZZplTQAoAGmBBzER5Ean0v2BplnmADtJVLw07QPrjMyliRzgG6FNCyKwmRHUKgNe6I/4Ob6dX3UmBBuiT+DmenV91KjkBX9rICEB+12hgXBo1CPGGuz1EylIJ/dl0k1NcQ+kDa00iWEv2R5IbskYkdxwguzF330U2QwEA+sk1XbSw7QCxzSbp9TGHomsPVpSGgmhBSogBKKKODJV2STTB7sKr2ii8USU/KJgoSkhMpJ/qmedyEBH7csxC0LYFBUlz9EvnSnOFpbKmTAaJLEEvoQfdHZmyps0vOmJu4XJbgUycw6+S3ZjgUzw9/KAT2Ra1JKUJN2bKJVZ1/S+lLX9JJD004gRq269ulT5XXITcUqkxOaFipSeFXGoIjHNoyCXUlwRgQ3GJ7YO9nUTkTwD1akoRaUfRu0EwcR6wWygNgCYQm7PQpCkqSClTuDgxxELSpwUAUlwWIIwIOBEHgMZ2tu0bNNnIAcShfBLdqQunilQIhvYk3TdFUllI05RoPSFYiJSbShLqkHtA4KlKotKtRgYotq2cEKuoV2FJ62QXyOKQdUmkA5Qp86w9ly+YataPUY8IjZC71aA0evuiQkd5JOvs0gJiX5lPOTTNrwjAY9AbPl/u3yunnWPPxxgDxwikdGEGIgEkGDKEKSoVEwwCMsOMvXCr4NiMoKoiAhUBb91NrGzWiXMCuyeytIwKVY94xEbchYUHBcEODwyjzjZZrpbQ54CNa6Nt4jMl/J1vfl1Q/nS8O8j2QF2WtgSxLaY90cSXg4MFgKd0p2G/YVLzlKSociQFeqMTnhwdR69Y9Fby2LrrLPl/Slr8QHHrAjztAILHfxgghXMjSohNAgNf6Iz+xzfTq+6kwI50Q/wc306vupMCAgdoVK0sUApHYVWgzQcBXHCGOwGvAKLMCaaimUSE61y1ABdHwKvLGhTwiJsKCgrPnjspq1aknwz4wEqtShLEx/myT1obzfNJDVGLiHkuXe7CGMtCQSUslAerDUmHGz5RTLQ4ckHSpOoPx742xWZcldxSZi7PeJYMyVGrqA81zxgHYmc2PjDgLpwNA7d8L2lIQlN27MUsOkiqCNXFbuhiIRMK1XSQWNW8nHjALWyyUZIdz3Vz4wylHq1Fx82sBKyRmCbpAizlAEtkgAZHTKvGI60WFTOK8tODQE50aby3f2SaWxMok+KO7KNGjz+qUUqooguFJILEEYMdRGvbk7yfKpICyOul0mDXRQ4H1GAnbXZkzEKQoOFJKTyOMZRbrAuzSlyFJImWdZmyVt2ZiFeWl8iBlTCNdiE3hsS1AqSRWXMSQah2dBbgXHfAZkoFLKoUqqD7Ie2dYzfu1iO2aoLkhHnIw/th9JDpy0YUdueMBYNlWi8sCtCA55vSMBeN02NMuzEh/OTTvyp+kYU0AolUHBhNMdB9kAoC0KEvCaT7o6kQAUmBBkiOqSBr8e6AX2fPZTUI0OsWPZe1lWdaZiC6k1A4Zg8DhFTTQpPEROyLOt/KZmrAbxsraaLRKTNQaKGGh05w8jKejzeLqZvUrUermEgE4JX7gcI1UGA4sZZR573u2YbPbJ0sDs3ipOl1VR649CqjKumHZ4C5E5vKCpai2lQ+tHgMzmLq7MRiPjGCEVwhxNS41+MoRSlxm4LfhAa30QfwUz06vu5UCB0QD9imenV93KgQDhe40q63Wzy1KqQafUjtm3BkB+3NPazKOFPIgQICWmbsS3SAuYAKYo96YcWLd9CZRTeWReJrccnj2Y5AgGf/jyUmYhMyYlKgFMOr7NKhBuOlPCG9h3RloU4mTXfF0f9IECAmZmwUqSQVr/AOH/AFhsN3EBPlzDzuf9YECAYWzc2SX7S8P9vv8AMzhxu1u6izzkTJa5gJF0j5tiDkWQIECAv4EMdoS3YXiA5cBq0OLiOwICl7N3TloUSJk3A0JQ32IXl7rSwom8v/hr/ZHIEBIWfdxAUk35h7T1UNQfoxnqOi6zXf3k/wCtL/LgQIAyei6zfzbR9aV+XBk9F1m/mz/GV+XAgQHD0Y2f+bP+tL/Ljv8A6vs5b520fWlflwIEB3/1pZ/5to+tL/LjiujGzv8AvZ/jK/LgQIAh6MrP/Nn46yvyokx0eyA56ycTxMr8uOQIAydwpIdps8V1l/lxoWzrG0pAKlKLNeLXi2BcAVjsCAXlWcBIDksM8Yr2++7Uu1SUJWqYkCYCLhSD5J1SYECApA6L7P8AzbR9aV+XAR0X2evzto+tK/LgQIC57mbtS7LIUhCpigqYVEqKSXKUJ81IoyRAgQID/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4" descr="data:image/jpeg;base64,/9j/4AAQSkZJRgABAQAAAQABAAD/2wCEAAkGBhQSERQUExQVFRUVFxYYFxcYGBYYGBgYGBgXGRcbFhgYHCYeFxojGRoXIC8gIycpLCwsFx4xNTAqNSYsLCkBCQoKBQUFDQUFDSkYEhgpKSkpKSkpKSkpKSkpKSkpKSkpKSkpKSkpKSkpKSkpKSkpKSkpKSkpKSkpKSkpKSkpKf/AABEIAKQA9AMBIgACEQEDEQH/xAAcAAAABwEBAAAAAAAAAAAAAAAAAgMEBQYHAQj/xABGEAABAgMFBAUHCQcEAwEAAAABAhEAAyEEEjFBUQUGYXEHEyKBkTJCc6GxwfAUI1KSsrPR0+EkMzRTYnLxQ2Oi0hYXghX/xAAUAQEAAAAAAAAAAAAAAAAAAAAA/8QAFBEBAAAAAAAAAAAAAAAAAAAAAP/aAAwDAQACEQMRAD8AVXYhkkc8W74TOz8mA5Ad3xwiQmGjAkwFTHDYQEPMso0fuduTs0JqsyTVhXUZd0TU6UlKFKUwADl8RowzJqw4RBDa0slyJoSWCQCkADzjMWHUK+ahm1gOpslKpqXLHEti+cJ9WkFiqWCA9S7VGF168IeG3WIqTKlCbLC1ITNtZJBCDilCFlSgk0ckwxtdpFmmTJaZUhSkHsL7S0kKYhbKUUlV2mGsAYykOAFSidAoBQ17BELiSGoK1yao0aIadtBSwAoB6uyaKfGnmnlSkL7JmntJvUa8KhqZcHGkBKS0pHmjljCiE1q2eHvrBSnl7YOhJFKF/DHE+EB2XZwcgNHh1Z5Adro93t+GhFGL4+/9IXCmPPX3QD2yyaAEPpwiQsssUYAudC4GMRtnmvWvlD9YlZBpk4H6QE3ZjUCuAFX14cIwqZJD1AP91fa7Rt1iml0P9JjVzRsYxdRrgK8awBZckfQTTgPwjipY0T4D8IVB+K/jrHQa18IBIIDeSO4D2R1UvRIr3mF27oStE4IDq8BnAEKQMhww4QoEMcPU3uhhK26sFnABd7oBVyBU7CCWq3II7BnXzi6+z3DEmAkwPVwgCSNB4e2G9mtK+pMy9fulrqgHwDEKBcd4heyWgLAPiDl+MAfqQGoIUloH0R4QdEH8IBJUsfRHhBVIZjdHhDhoAEAmEDBvUPVSDiSkVujR2EKIjpgNA6N2+TTGAHzxyb/TlQIP0dfw0z0x+7lwICCSTdwGtA/fyhK02wSkKWatQDjlwrBwCQA4qAz+yInapXMtUuWhqKSBoVqrU6ge+AX2nZlfI02ibMKlqUEJSPISoucDjdSANXVFZOJDnFuZfPWLzta3S1XJJKVJs4mKvAeXMul08S4iT6Pd2JZUqetLkMlIaiaOSnU1FecBUdl7iWuekqEooS2KiAo50HugitybT1nVISlSgCSAWuinlE4A0b2Ujd5ctsqfHsgkyypdwACcS2I46/pAYJat1bTIIMyUQHBcF8MO44QpsjYM20CaQoIm+alSWSsZh8EtlG5WqWFBiARESNnJSokAQGSWO0FJMqdeQtNBeoxHmr4nI/jD1IbmRQceCYse/WzeslKmJAK5RBJapTm51ikWS0FZQEl27SichwMBMyxpC6R4wihhhlDqUDj7oA9kp3saaHSJCVMY40Ygca5QxRKbvbm7+qkOEUAfTJsKEwE3ZZ3bRpeD4YuIx9ScY1vZvaUhx5yRpV4yUy3LHWAMhPjHSOEdlo+Hjqk/5gAGiN2sSohKQS1S2sSpUAkktSIOdayoMBUl1EPXQcoBi3x+FYMlmc/HPSNA3O6ODPCZs5pcshwEsVKHFR8mNNsu6lmlouJky7oyug+vWA892a0I7QUAAoUaoBGBhsZpd6g842reDors84Eyh1K6+TgTxEZ9N6Mrald3q3GSgQ3PlAROztrKvBK1UVmcvDKJxKWJDhXEEERYN3uighzaT3JOMRO+27SrGtM2V+6wbTQHUQDUBoMRU5PBLPMC03hgRXgcxDnqnFPCATQihjp98HuN8fHhAV/n41pAX/o5H7NM9Mr7uXHI70dD9mmemP3cuBAVxEw8xTGGnyZRtCp9LqElfsAJ7zSDKPaCXxy15Qx2tbjLnXKgXLi3ar1DagFjAR6LTipXawUrXGgBy/WNY3Gt6TZpd3NySc1Z8QYyGyqIEwf0s+XZIOeZi67k7SKUANqoJJqQ5H4wGppnwdUyjvEHYtpX2YP8V8IabV3zlyDdCVLIJfR+f4wE6pWNfbDSYDxiojpNJUR1Qu6hTkc+ESw3kSZHXMWBYnIvo+kAtbNnG6aFSSCFCuBDFmrWMr2ZKuTZiMLpYHDNgD3GJm39Is1RVc7IGBL+72xETZ0ydMTeYqCklawGCswS3CAlZSPe/uh7JIZoaS64VEOpL6+yAdk1/wDmn4U8YEtSQeQ8YEyUwBywjrFjASOzVdtAyvA/8hGX98aXs5faQBheHOpSzRmt2v6QHUmDlJIPCCpDfDQJsxu4EmAabUUOrbMwxsAFQqmFQKvkDzhwkomS1rUtikhk5lz6hDWxKeahw4vBk5O7QHoPdxATZpQH0EjwESohlYEMhPADKHaVQB44Q8B4BEAjNpFD38tDoWCaXfgReZ5jPt+HUm61Cda55QFA2ftU3wMLzBRYYp8lQOrM8TRXpFMJZXImLZZl3kJVqMeOnOAXL4coCMoOiVQY8TpCtwNhTXPhAXro8/hl+lP2JcCO9Hx/Z5npT9iXAgKFbmWmuIwOYb9YQlyU9QgdWFzJgClTFuogF7qUVAAYO5q7Qo7hiWAxzPfpDzYygqX1S+yuV2pZHnyhik/1Id+UBBySJZPZCiAeysUpgaGtYld3dprNrTeZ1UutSgfLCE5thBtixMcIc3a+ULrpIPHGC7PmS5E8TShSmJxwBHvgND29tH5NIPVJda6JocTywjO7TZJrvPQC4cBRNeN1NVqfAExp1j2nKnIBUykqGDe6BbdnyrroTTQ5csxAZXI2Yq+EoLgsXYgGlQBiRl8PGk7E3fv2PqJ73VAs+KL2LaMcILs+wplBU1qszqbsjXvwbhExYpp7JIV2q3m9ukBlVp2IuSuZJWkFSWQFcMQoDK8K8IXsFmCUlr15VFOaUwbSL5vHs9CloVQKLg6kM8U6bNBWSAwFB3YwAliHUk90IyRDiSz1Lew89IB4pfZAqGwPuMFVMfQPz+KYx1ZATWundQeuEpcwkih0wxf2QD2xn5yWcr6BxoRXkYzkE0jR7GQFoDf6iMKZgA+DRnaThwgOikRu3ZjJAiVuxC7eQSvgAP1gI6SwIvO2bY/rE5sGxpFskAuxWkh2zwf9Ihlzw6mAYsAOWkCVaCFpUkkKSoFOoqGaA9HrtNxLmKftHpJVImlK5SFDIJWLxHsiyz9mfKpAQpakuA5QWNRURCo6MbIkEGUVvV1LN4txgEJHSzZ1qCEy5jlh5rOcsYsFu3skyZZVMmJSQHu3he5NFak9FkgTusVROIQCcfwET28+wpU2xrlXUpDBiAHDHIwFP2h0uIIAlylE53iAPVFZte+KrQsmYAjJLGgB15xMbU3Ms8lAQETlrLkLBamQWMPCICzbnzAFTSCEoqAc2gK9PWy1ZVNIsW7NoBQUVVqGoCcGivTzeWTqTEvuzJUJ5GDJdoCzCU2X6xyUHGLNCykP746JYAw78IC7bgo/Z1+lP2Jccg+4v7iZ6U/YlwIDPgjX/NIQRMKVC4QFJLg5A8dRk3GFXYBjk9YRXV4C32ZUi0SCmUyZhHbkrPZH9hOCAahsBSK1ZJAJXW8ELuE41GmoiOtcu8kjPIijag8xEpuemk1LCpSKYApy/WAVJMoXkKYE1D+zSHknb0wEJNXcMHJ4YQrNsiVOmgPH3Q2s+yGndolIUGcUOIe6ciRnzgLJIUq1rMlSVIlSgkzcitZAKUcGFT3RF7w7R2hIUoX5fUNRSR27uV7Q5aUg+z9oqlgy5SRIs6CXmKCpi1nNQGfMnKDW/biFJDbRlM1R8nDKGi3r4QFekbUWu8oqUVoDpvYEGin4jF4VSGCc2z4mpiOnTHmqJWFj+kNyDaRKhJPxygDSVn8YWSrv/WEkob3QqkEPl8UgHSR2au2HLKCJGGLPrifh4Ukqd3OTa8oIUtj4ep4B7s9PbR/dLb6weKAg0HdF7sB+dRpfQP8Ak8UVIgDN3Qz2vZryCc0v4Q8Z4MkwFOVTERbujvd1NonmZMBuSmLN5Ssn4CGFp2AlTlKrpL0Z4s3R7vMvrxZ5l1KUyylLBiVAv2jmWgNTslBDszABWnxrDOQsQLXduG+WQA6iSwbidIBpK22mYFKLIlgkBSiE32xIfL8Ib2/eKzdQpRmIuMRi5PICsRu252zrZKSJkyWpCS6bqlCoowuiojOdubsygFzJc6WiU/YlfOEtxdNC8BqO6+1pNoki4b10MQryho/GIjficRKLEAMaZYGIPcufLky7kuYlUwl3yOoBhtvntRRBSod2pOggKFfqWxekWHdmzllLINcD+MN9m7sqX2ppupZ7oxPP6MWqXKAYAUAAbICAICW+PXC8tdKw2UrjX2cIUloOvxwEBfdyB8wv0p+xLgRzcc/ML9KfsS4EBmd4mr4AQmVePq7oMD2RUwWAJMLJJ0BPqi7WjdlKLPJtElQSJsqWFg0BWUuFUz1ijWxZu3K6qbFqtSNn3Xs16wWZExlDqUhWYIaldRAUOTbQssuixS7gRq2sSaZaZiQlwLpdji2cLby7oLDlKTMA8lSaKAGD5uMiIoJ2pOlk3jeYkOXelGJFRAaNZBIa6SLooz4gQ22jZLAB2ZUpayc8e+KJ/wDsm61zI4KPqhvOtagLzZNU1bhATG0ZMozwJLB/KbBhpEhKTjxMREisuXMGBorULFcdCIkpC2rwr7oB3cZvD/EBSG5+79I7LnOGocMuGUHxbhAHkt3QcpYXhrV664QJAYs4rrl4QYqDkOcuTZwCliDTkDDtp+0IooEXqyfvZb/TR3i8P898UeACUNjBxKeowhSUGBwakGXNcNQcYBAcGhnbES0TJMxQY9ahyCxKQe0/dD6esUqwAZznFV2pbOsmHNIoBlXHxgNzloXIfypss1BAdSdARmOMGtipdoTcnJN3EpVeAVoC2I4RS9yOkpCZabPayRcZKJuIKcgsjAjWLRvRtoJsq1SlovgBSC7hQBDgcxAOrZsiYpIFmMqQ3nXEuB/S0V3aG6NtSkkW2/wUGB4UiJR0rzEBlSbpbuhjtLpMmzEkBkvAETZ0yFhUxDTEnFODCFLFKVbrUFqLJ7Sq4BKElzyvMIq20NqTZ3aUS0LWTeCbLllKPKURfOstOEsaAmpPAQFpRNzzPsEKJNKVf2Q02da0zkXk8iGqkjKHbHQM2MAYy9DHUZNhCV3XhB0ADLDWAvO4h+YmelP2JcCO7iKeQv0p+xLjkBmwllubVgTOyHxqw40wEdt1vRK7CGWoeVmlJz5n1CGdiUVqWVF1AOCdHyGEA8lodTkvTv8Aj8Isu6u9PyNXVzXNmWaH+Ss+u4c9DFflyyQ+sLqlXklJzAHCnCA2pK3AIqMQRVxlhkYg949yZFr7ReXN+mhq8FJwUPXGf7p77TLCrqJoUuzg0ZyqVqU6o/p8I1exW5E1CZkpSVoWAUqSXBHAwGN7e3LtFjdS0BcuvbluQBlfGKfZEIiyzbQbsmWqYzeQHFdThGv7673osSWAC5yx2JZwaovTNEe2MZmbQmqKqqF5SlKCHQlyGLBJFCKQE1YNrypcoWcpKnLqmXgEoVkUDFQyrrEn1RSpSVBlJLF/jDSKUE0wp8OInrLvCSEonEqugJRMAdQRov6TawE3InNDpJhgjhXMHUQshUA+EtxxHw0KyBUtgDV84Qssx25/Hfwh5Z+AxL4eqAFklNNlmvlp9oikKTWL1ZT86ijDrBX/AOh64y20bxgUQmuqvdASkxd0OogDU0iLtW8CU0QCricIh7TbFLLqU/DLuEN4BxaLWuaXWX0GQ4NBDBUGOqMAHiS2ftFQSUJukKBBSsXk8CkearlEcBWFLjEHWoOEAqjaS0i6e0BrB1bUDfu68451F8Xg3EacYIhSUuMePGATvKVSreoQ5s9nd0gjvxhE2kmmXs/CHdkmISQpdWySCXgHOz5EyzKvAuCGKciPceMTdm2xKJAKrq/oqo3fgYr1s28SGljvOPcIiFkkua84DRz8HLuMGCX56axQrJtCZK8hZbMGoPcYnrBvUD+87J1FUkcsjAavuI3ydY/3T9iXAhp0c7VRMs0wocgTiKhq9XLNPGBAZOgUA0AhayLZYOANCdAc/FoeHYBuA9YkYCr1MEFiKTdWGegoC4OaW0gJiXmFUIJB55w5lS83dg/uaE7OR1aVZ1Sp9RR9XIYw5lIb4wgIzbEkpZSQCpNRxfIxIbD21MscoT7L2pK1ATZCv9NR89LURmIZ7TnUYsysNf7f1g1mtiJN9w8mYSmckh2BHlAaj2QEdt+wTFTpk1U3rApz1invcApI8kDDSkEstkTMk3wWIopOYOR5GJ6y7CTNRM6kkWqVVcoklFol+bMTWhIIBbMVhhsayTJk4pkWdZXdZaCClDf7ijQXVYEO8BGDZ5BqKNizfDQkJQFCtADH+7lweL7svo8mzSs2w3bo7EpHkEgUJUPKHDOKzvFumqQnrUgmUryn/wBNQNOLccqQHNkbRC0hBYFIo2Yy5mJVKPGKvZARUeUk97RY5FoCgFYP3VgH8su3c498OpRqwcAux7x4Q1lpqkZ6NlDqWk/40fE8YBdCz16P70v4j3xiZHtjdZckdYg6KRXmYwoQBVJrBFQqYKU0gCIg5EFTCi8HgAIfWGzCaUpUQgFQF7FnxLZwxl0bjC8lYBYih+HbWA0G0dDSjWVagRRrycsy4MTNk6HLMEjrFzFKAqUkJcxKdHO3uvkdWpRUuSwc4qQfIJ4tTui3pEBVbL0a2FCbvUBY1WSpXjDfanRjY1yliXK6pZBuqSTi1KExc2gpEB5p23sKZZZplTQAoAGmBBzER5Ean0v2BplnmADtJVLw07QPrjMyliRzgG6FNCyKwmRHUKgNe6I/4Ob6dX3UmBBuiT+DmenV91KjkBX9rICEB+12hgXBo1CPGGuz1EylIJ/dl0k1NcQ+kDa00iWEv2R5IbskYkdxwguzF330U2QwEA+sk1XbSw7QCxzSbp9TGHomsPVpSGgmhBSogBKKKODJV2STTB7sKr2ii8USU/KJgoSkhMpJ/qmedyEBH7csxC0LYFBUlz9EvnSnOFpbKmTAaJLEEvoQfdHZmyps0vOmJu4XJbgUycw6+S3ZjgUzw9/KAT2Ra1JKUJN2bKJVZ1/S+lLX9JJD004gRq269ulT5XXITcUqkxOaFipSeFXGoIjHNoyCXUlwRgQ3GJ7YO9nUTkTwD1akoRaUfRu0EwcR6wWygNgCYQm7PQpCkqSClTuDgxxELSpwUAUlwWIIwIOBEHgMZ2tu0bNNnIAcShfBLdqQunilQIhvYk3TdFUllI05RoPSFYiJSbShLqkHtA4KlKotKtRgYotq2cEKuoV2FJ62QXyOKQdUmkA5Qp86w9ly+YataPUY8IjZC71aA0evuiQkd5JOvs0gJiX5lPOTTNrwjAY9AbPl/u3yunnWPPxxgDxwikdGEGIgEkGDKEKSoVEwwCMsOMvXCr4NiMoKoiAhUBb91NrGzWiXMCuyeytIwKVY94xEbchYUHBcEODwyjzjZZrpbQ54CNa6Nt4jMl/J1vfl1Q/nS8O8j2QF2WtgSxLaY90cSXg4MFgKd0p2G/YVLzlKSociQFeqMTnhwdR69Y9Fby2LrrLPl/Slr8QHHrAjztAILHfxgghXMjSohNAgNf6Iz+xzfTq+6kwI50Q/wc306vupMCAgdoVK0sUApHYVWgzQcBXHCGOwGvAKLMCaaimUSE61y1ABdHwKvLGhTwiJsKCgrPnjspq1aknwz4wEqtShLEx/myT1obzfNJDVGLiHkuXe7CGMtCQSUslAerDUmHGz5RTLQ4ckHSpOoPx742xWZcldxSZi7PeJYMyVGrqA81zxgHYmc2PjDgLpwNA7d8L2lIQlN27MUsOkiqCNXFbuhiIRMK1XSQWNW8nHjALWyyUZIdz3Vz4wylHq1Fx82sBKyRmCbpAizlAEtkgAZHTKvGI60WFTOK8tODQE50aby3f2SaWxMok+KO7KNGjz+qUUqooguFJILEEYMdRGvbk7yfKpICyOul0mDXRQ4H1GAnbXZkzEKQoOFJKTyOMZRbrAuzSlyFJImWdZmyVt2ZiFeWl8iBlTCNdiE3hsS1AqSRWXMSQah2dBbgXHfAZkoFLKoUqqD7Ie2dYzfu1iO2aoLkhHnIw/th9JDpy0YUdueMBYNlWi8sCtCA55vSMBeN02NMuzEh/OTTvyp+kYU0AolUHBhNMdB9kAoC0KEvCaT7o6kQAUmBBkiOqSBr8e6AX2fPZTUI0OsWPZe1lWdaZiC6k1A4Zg8DhFTTQpPEROyLOt/KZmrAbxsraaLRKTNQaKGGh05w8jKejzeLqZvUrUermEgE4JX7gcI1UGA4sZZR573u2YbPbJ0sDs3ipOl1VR649CqjKumHZ4C5E5vKCpai2lQ+tHgMzmLq7MRiPjGCEVwhxNS41+MoRSlxm4LfhAa30QfwUz06vu5UCB0QD9imenV93KgQDhe40q63Wzy1KqQafUjtm3BkB+3NPazKOFPIgQICWmbsS3SAuYAKYo96YcWLd9CZRTeWReJrccnj2Y5AgGf/jyUmYhMyYlKgFMOr7NKhBuOlPCG9h3RloU4mTXfF0f9IECAmZmwUqSQVr/AOH/AFhsN3EBPlzDzuf9YECAYWzc2SX7S8P9vv8AMzhxu1u6izzkTJa5gJF0j5tiDkWQIECAv4EMdoS3YXiA5cBq0OLiOwICl7N3TloUSJk3A0JQ32IXl7rSwom8v/hr/ZHIEBIWfdxAUk35h7T1UNQfoxnqOi6zXf3k/wCtL/LgQIAyei6zfzbR9aV+XBk9F1m/mz/GV+XAgQHD0Y2f+bP+tL/Ljv8A6vs5b520fWlflwIEB3/1pZ/5to+tL/LjiujGzv8AvZ/jK/LgQIAh6MrP/Nn46yvyokx0eyA56ycTxMr8uOQIAydwpIdps8V1l/lxoWzrG0pAKlKLNeLXi2BcAVjsCAXlWcBIDksM8Yr2++7Uu1SUJWqYkCYCLhSD5J1SYECApA6L7P8AzbR9aV+XAR0X2evzto+tK/LgQIC57mbtS7LIUhCpigqYVEqKSXKUJ81IoyRAgQID/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2534" name="Picture 6" descr="http://rosswolfe.files.wordpress.com/2012/11/lincoln_douglas_debates1-e13541504141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555" y="4724400"/>
            <a:ext cx="8320181" cy="686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2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debates</a:t>
            </a:r>
            <a:endParaRPr lang="en-US" dirty="0"/>
          </a:p>
        </p:txBody>
      </p:sp>
      <p:sp>
        <p:nvSpPr>
          <p:cNvPr id="5" name="Text Placeholder 4"/>
          <p:cNvSpPr>
            <a:spLocks noGrp="1"/>
          </p:cNvSpPr>
          <p:nvPr>
            <p:ph type="body" idx="1"/>
          </p:nvPr>
        </p:nvSpPr>
        <p:spPr>
          <a:xfrm>
            <a:off x="6169024" y="1369140"/>
            <a:ext cx="4040188" cy="639762"/>
          </a:xfrm>
        </p:spPr>
        <p:txBody>
          <a:bodyPr/>
          <a:lstStyle/>
          <a:p>
            <a:r>
              <a:rPr lang="en-US" dirty="0" smtClean="0"/>
              <a:t>Douglas</a:t>
            </a:r>
            <a:endParaRPr lang="en-US" dirty="0"/>
          </a:p>
        </p:txBody>
      </p:sp>
      <p:sp>
        <p:nvSpPr>
          <p:cNvPr id="6" name="Content Placeholder 5"/>
          <p:cNvSpPr>
            <a:spLocks noGrp="1"/>
          </p:cNvSpPr>
          <p:nvPr>
            <p:ph sz="half" idx="2"/>
          </p:nvPr>
        </p:nvSpPr>
        <p:spPr>
          <a:xfrm>
            <a:off x="6319025" y="2209800"/>
            <a:ext cx="4040188" cy="3687762"/>
          </a:xfrm>
        </p:spPr>
        <p:txBody>
          <a:bodyPr/>
          <a:lstStyle/>
          <a:p>
            <a:r>
              <a:rPr lang="en-US" i="1" dirty="0" smtClean="0"/>
              <a:t>“Each state has a right to do as it pleases on the subject of slavery.”</a:t>
            </a:r>
          </a:p>
          <a:p>
            <a:r>
              <a:rPr lang="en-US" i="1" dirty="0" smtClean="0"/>
              <a:t>“It is none of our business (Illinois) whether slavery exists in Missouri”</a:t>
            </a:r>
            <a:endParaRPr lang="en-US" i="1" dirty="0"/>
          </a:p>
        </p:txBody>
      </p:sp>
      <p:sp>
        <p:nvSpPr>
          <p:cNvPr id="7" name="Text Placeholder 6"/>
          <p:cNvSpPr>
            <a:spLocks noGrp="1"/>
          </p:cNvSpPr>
          <p:nvPr>
            <p:ph type="body" sz="quarter" idx="3"/>
          </p:nvPr>
        </p:nvSpPr>
        <p:spPr>
          <a:xfrm>
            <a:off x="1524001" y="1369140"/>
            <a:ext cx="4041775" cy="639762"/>
          </a:xfrm>
        </p:spPr>
        <p:txBody>
          <a:bodyPr/>
          <a:lstStyle/>
          <a:p>
            <a:r>
              <a:rPr lang="en-US" dirty="0" smtClean="0"/>
              <a:t>Lincoln</a:t>
            </a:r>
            <a:endParaRPr lang="en-US" dirty="0"/>
          </a:p>
        </p:txBody>
      </p:sp>
      <p:sp>
        <p:nvSpPr>
          <p:cNvPr id="8" name="Content Placeholder 7"/>
          <p:cNvSpPr>
            <a:spLocks noGrp="1"/>
          </p:cNvSpPr>
          <p:nvPr>
            <p:ph sz="quarter" idx="4"/>
          </p:nvPr>
        </p:nvSpPr>
        <p:spPr>
          <a:xfrm>
            <a:off x="1919648" y="2037205"/>
            <a:ext cx="3889376" cy="3075702"/>
          </a:xfrm>
        </p:spPr>
        <p:txBody>
          <a:bodyPr>
            <a:normAutofit fontScale="85000" lnSpcReduction="10000"/>
          </a:bodyPr>
          <a:lstStyle/>
          <a:p>
            <a:r>
              <a:rPr lang="en-US" i="1" dirty="0" smtClean="0"/>
              <a:t>“If slavery is not wrong, nothing is wrong”</a:t>
            </a:r>
          </a:p>
          <a:p>
            <a:r>
              <a:rPr lang="en-US" dirty="0" smtClean="0"/>
              <a:t>Americans are obligated to keep slavery out of western territories.</a:t>
            </a:r>
          </a:p>
          <a:p>
            <a:r>
              <a:rPr lang="en-US" i="1" dirty="0" smtClean="0"/>
              <a:t>“there is no reason in the world why the Negro is not entitled to…the right to life, liberty and the pursuit of happiness.”</a:t>
            </a:r>
            <a:endParaRPr lang="en-US" i="1" dirty="0"/>
          </a:p>
        </p:txBody>
      </p:sp>
      <p:pic>
        <p:nvPicPr>
          <p:cNvPr id="2" name="Picture 1"/>
          <p:cNvPicPr>
            <a:picLocks noChangeAspect="1"/>
          </p:cNvPicPr>
          <p:nvPr/>
        </p:nvPicPr>
        <p:blipFill>
          <a:blip r:embed="rId2"/>
          <a:stretch>
            <a:fillRect/>
          </a:stretch>
        </p:blipFill>
        <p:spPr>
          <a:xfrm>
            <a:off x="1952923" y="5082428"/>
            <a:ext cx="8321761" cy="6864691"/>
          </a:xfrm>
          <a:prstGeom prst="rect">
            <a:avLst/>
          </a:prstGeom>
        </p:spPr>
      </p:pic>
    </p:spTree>
    <p:extLst>
      <p:ext uri="{BB962C8B-B14F-4D97-AF65-F5344CB8AC3E}">
        <p14:creationId xmlns:p14="http://schemas.microsoft.com/office/powerpoint/2010/main" val="220522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down)">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wipe(down)">
                                      <p:cBhvr>
                                        <p:cTn id="24" dur="5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wipe(down)">
                                      <p:cBhvr>
                                        <p:cTn id="29"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Douglas wins</a:t>
            </a:r>
            <a:endParaRPr lang="en-US" dirty="0"/>
          </a:p>
        </p:txBody>
      </p:sp>
      <p:sp>
        <p:nvSpPr>
          <p:cNvPr id="8" name="Content Placeholder 7"/>
          <p:cNvSpPr>
            <a:spLocks noGrp="1"/>
          </p:cNvSpPr>
          <p:nvPr>
            <p:ph idx="1"/>
          </p:nvPr>
        </p:nvSpPr>
        <p:spPr/>
        <p:txBody>
          <a:bodyPr/>
          <a:lstStyle/>
          <a:p>
            <a:r>
              <a:rPr lang="en-US" dirty="0" smtClean="0"/>
              <a:t>Though Lincoln lost the election for Senate, he became a national celebrity.</a:t>
            </a:r>
          </a:p>
          <a:p>
            <a:r>
              <a:rPr lang="en-US" dirty="0" smtClean="0"/>
              <a:t>Two years later, the two would once again face off, but this time for the presidency.</a:t>
            </a:r>
            <a:endParaRPr lang="en-US" dirty="0"/>
          </a:p>
        </p:txBody>
      </p:sp>
      <p:pic>
        <p:nvPicPr>
          <p:cNvPr id="23554" name="Picture 2" descr="http://craphound.com/images/800px-Lincoln_debating_dougl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429000"/>
            <a:ext cx="7315201"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95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John brown</a:t>
            </a:r>
            <a:endParaRPr lang="en-US" dirty="0">
              <a:solidFill>
                <a:srgbClr val="FF0000"/>
              </a:solidFill>
            </a:endParaRPr>
          </a:p>
        </p:txBody>
      </p:sp>
      <p:sp>
        <p:nvSpPr>
          <p:cNvPr id="3" name="Content Placeholder 2"/>
          <p:cNvSpPr>
            <a:spLocks noGrp="1"/>
          </p:cNvSpPr>
          <p:nvPr>
            <p:ph idx="1"/>
          </p:nvPr>
        </p:nvSpPr>
        <p:spPr>
          <a:xfrm>
            <a:off x="1981200" y="1752601"/>
            <a:ext cx="4038600" cy="4373563"/>
          </a:xfrm>
        </p:spPr>
        <p:txBody>
          <a:bodyPr/>
          <a:lstStyle/>
          <a:p>
            <a:r>
              <a:rPr lang="en-US" dirty="0" smtClean="0">
                <a:solidFill>
                  <a:srgbClr val="FF0000"/>
                </a:solidFill>
              </a:rPr>
              <a:t>American</a:t>
            </a:r>
            <a:r>
              <a:rPr lang="en-US" dirty="0">
                <a:solidFill>
                  <a:srgbClr val="FF0000"/>
                </a:solidFill>
              </a:rPr>
              <a:t> </a:t>
            </a:r>
            <a:r>
              <a:rPr lang="en-US" dirty="0" smtClean="0">
                <a:solidFill>
                  <a:srgbClr val="FF0000"/>
                </a:solidFill>
              </a:rPr>
              <a:t>abolitionist who </a:t>
            </a:r>
            <a:r>
              <a:rPr lang="en-US" dirty="0">
                <a:solidFill>
                  <a:srgbClr val="FF0000"/>
                </a:solidFill>
              </a:rPr>
              <a:t>believed armed insurrection was the only way to overthrow the institution </a:t>
            </a:r>
            <a:r>
              <a:rPr lang="en-US" dirty="0" smtClean="0">
                <a:solidFill>
                  <a:srgbClr val="FF0000"/>
                </a:solidFill>
              </a:rPr>
              <a:t>of slavery.</a:t>
            </a:r>
          </a:p>
          <a:p>
            <a:r>
              <a:rPr lang="en-US" dirty="0" smtClean="0"/>
              <a:t>After his attacks in Kansas, Brown moved back to New England</a:t>
            </a:r>
            <a:endParaRPr lang="en-US" dirty="0"/>
          </a:p>
        </p:txBody>
      </p:sp>
      <p:pic>
        <p:nvPicPr>
          <p:cNvPr id="24578" name="Picture 2" descr="http://upload.wikimedia.org/wikipedia/commons/5/5e/John_Brown_daguerreotype_c185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715" y="1600200"/>
            <a:ext cx="4066517" cy="508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6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 on Harpers Ferry</a:t>
            </a:r>
            <a:endParaRPr lang="en-US" dirty="0"/>
          </a:p>
        </p:txBody>
      </p:sp>
      <p:sp>
        <p:nvSpPr>
          <p:cNvPr id="3" name="Content Placeholder 2"/>
          <p:cNvSpPr>
            <a:spLocks noGrp="1"/>
          </p:cNvSpPr>
          <p:nvPr>
            <p:ph idx="1"/>
          </p:nvPr>
        </p:nvSpPr>
        <p:spPr/>
        <p:txBody>
          <a:bodyPr/>
          <a:lstStyle/>
          <a:p>
            <a:r>
              <a:rPr lang="en-US" dirty="0" smtClean="0"/>
              <a:t>In 1859 Brown led he, his sons and other followers to Harpers Ferry, Virginia.</a:t>
            </a:r>
          </a:p>
          <a:p>
            <a:r>
              <a:rPr lang="en-US" dirty="0" smtClean="0">
                <a:solidFill>
                  <a:srgbClr val="FF0000"/>
                </a:solidFill>
              </a:rPr>
              <a:t>His plan was to attack the arsenal and arm African American slaves for a revolt</a:t>
            </a:r>
            <a:r>
              <a:rPr lang="en-US" dirty="0" smtClean="0"/>
              <a:t>.</a:t>
            </a:r>
          </a:p>
          <a:p>
            <a:pPr marL="114300" indent="0">
              <a:buNone/>
            </a:pPr>
            <a:endParaRPr lang="en-US" dirty="0"/>
          </a:p>
        </p:txBody>
      </p:sp>
      <p:pic>
        <p:nvPicPr>
          <p:cNvPr id="25602" name="Picture 2" descr="http://www.angelfire.com/wv/wasec6/harpersferry/images/info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350712"/>
            <a:ext cx="6096000" cy="350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57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pothecar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829</Words>
  <Application>Microsoft Office PowerPoint</Application>
  <PresentationFormat>Widescreen</PresentationFormat>
  <Paragraphs>97</Paragraphs>
  <Slides>26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Book Antiqua</vt:lpstr>
      <vt:lpstr>Calibri</vt:lpstr>
      <vt:lpstr>Calibri Light</vt:lpstr>
      <vt:lpstr>Century Gothic</vt:lpstr>
      <vt:lpstr>Office Theme</vt:lpstr>
      <vt:lpstr>Apothecary</vt:lpstr>
      <vt:lpstr>Chapter 14 part 2</vt:lpstr>
      <vt:lpstr>Dred Scott</vt:lpstr>
      <vt:lpstr>Dred Scott case</vt:lpstr>
      <vt:lpstr>Reaction</vt:lpstr>
      <vt:lpstr>Lincoln-Douglas debate</vt:lpstr>
      <vt:lpstr>The debates</vt:lpstr>
      <vt:lpstr>Douglas wins</vt:lpstr>
      <vt:lpstr>John brown</vt:lpstr>
      <vt:lpstr>Raid on Harpers Ferry</vt:lpstr>
      <vt:lpstr>results</vt:lpstr>
      <vt:lpstr>An approaching War</vt:lpstr>
      <vt:lpstr>The Democrats split!</vt:lpstr>
      <vt:lpstr>PowerPoint Presentation</vt:lpstr>
      <vt:lpstr>Election of 1860</vt:lpstr>
      <vt:lpstr>PowerPoint Presentation</vt:lpstr>
      <vt:lpstr>PowerPoint Presentation</vt:lpstr>
      <vt:lpstr>Lincoln wins!</vt:lpstr>
      <vt:lpstr>THE NOT SO “UNITED” STATES</vt:lpstr>
      <vt:lpstr>Secession</vt:lpstr>
      <vt:lpstr>PowerPoint Presentation</vt:lpstr>
      <vt:lpstr>The civil War begins</vt:lpstr>
      <vt:lpstr>Fort Sumter</vt:lpstr>
      <vt:lpstr>Fort Sumter</vt:lpstr>
      <vt:lpstr>PowerPoint Presentation</vt:lpstr>
      <vt:lpstr>The beginning </vt:lpstr>
      <vt:lpstr>Road to the Civil war</vt:lpstr>
    </vt:vector>
  </TitlesOfParts>
  <Company>Santa Rosa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part 2</dc:title>
  <dc:creator>Lawson, Brandon N.</dc:creator>
  <cp:lastModifiedBy>Lawson, Brandon N.</cp:lastModifiedBy>
  <cp:revision>1</cp:revision>
  <dcterms:created xsi:type="dcterms:W3CDTF">2016-04-14T12:16:35Z</dcterms:created>
  <dcterms:modified xsi:type="dcterms:W3CDTF">2016-04-14T12:17:00Z</dcterms:modified>
</cp:coreProperties>
</file>